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</p:sldMasterIdLst>
  <p:notesMasterIdLst>
    <p:notesMasterId r:id="rId50"/>
  </p:notesMasterIdLst>
  <p:sldIdLst>
    <p:sldId id="256" r:id="rId2"/>
    <p:sldId id="259" r:id="rId3"/>
    <p:sldId id="284" r:id="rId4"/>
    <p:sldId id="285" r:id="rId5"/>
    <p:sldId id="286" r:id="rId6"/>
    <p:sldId id="261" r:id="rId7"/>
    <p:sldId id="288" r:id="rId8"/>
    <p:sldId id="281" r:id="rId9"/>
    <p:sldId id="287" r:id="rId10"/>
    <p:sldId id="294" r:id="rId11"/>
    <p:sldId id="295" r:id="rId12"/>
    <p:sldId id="260" r:id="rId13"/>
    <p:sldId id="296" r:id="rId14"/>
    <p:sldId id="297" r:id="rId15"/>
    <p:sldId id="267" r:id="rId16"/>
    <p:sldId id="262" r:id="rId17"/>
    <p:sldId id="283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258" r:id="rId26"/>
    <p:sldId id="305" r:id="rId27"/>
    <p:sldId id="306" r:id="rId28"/>
    <p:sldId id="307" r:id="rId29"/>
    <p:sldId id="308" r:id="rId30"/>
    <p:sldId id="263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264" r:id="rId40"/>
    <p:sldId id="265" r:id="rId41"/>
    <p:sldId id="266" r:id="rId42"/>
    <p:sldId id="317" r:id="rId43"/>
    <p:sldId id="268" r:id="rId44"/>
    <p:sldId id="282" r:id="rId45"/>
    <p:sldId id="257" r:id="rId46"/>
    <p:sldId id="290" r:id="rId47"/>
    <p:sldId id="291" r:id="rId48"/>
    <p:sldId id="292" r:id="rId4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A119B46-2679-45B3-A6F8-E97B1D7CA795}">
  <a:tblStyle styleId="{EA119B46-2679-45B3-A6F8-E97B1D7CA7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34" y="150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9baafe93df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9baafe93df_0_37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baafe93df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9baafe93df_0_39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9baafe93df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9baafe93df_0_42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baafe93df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9baafe93df_0_39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44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9baafe93df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9baafe93df_0_63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9baafe93df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9baafe93df_0_48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baafe93df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9baafe93df_0_39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8016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9baafe93df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9baafe93df_0_48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4971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9baafe93df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9baafe93df_0_48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5849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9baafe93df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9baafe93df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9baafe93df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9baafe93df_0_48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69162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baafe93d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baafe93df_0_31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baafe93d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baafe93df_0_31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45670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" name="Google Shape;40;p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e5f734d63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e5f734d63c_0_2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e5f734d63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e5f734d63c_0_1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9baafe93df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9baafe93df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770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e5f734d63c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e5f734d63c_0_4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b83e81bb05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b83e81bb05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b83e81bb0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b83e81bb0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b83e81bb05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b83e81bb05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b83e81bb05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b83e81bb05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b83e81bb05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b83e81bb05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83e81bb05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b83e81bb05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b83e81bb05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b83e81bb05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b83e81bb05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b83e81bb05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9baafe93df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9baafe93df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53451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b83e81bb05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b83e81bb05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b83e81bb05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b83e81bb05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b83e81bb05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b83e81bb05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b83e81bb05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b83e81bb05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9baafe93df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9baafe93df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4971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baafe93d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baafe93d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baafe93d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baafe93d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58135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9baafe93df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9baafe93df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3806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9baafe93df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9baafe93df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7039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9baafe93df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9baafe93df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9baafe93df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9baafe93df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7055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baafe93df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9baafe93df_0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44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9baafe93df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9baafe93df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7860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35981" y="1393699"/>
            <a:ext cx="68868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670681" y="2933522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None/>
              <a:defRPr sz="1400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ctrTitle"/>
          </p:nvPr>
        </p:nvSpPr>
        <p:spPr>
          <a:xfrm flipH="1">
            <a:off x="2754543" y="1347038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970943" y="1035213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"/>
              <a:buNone/>
              <a:defRPr sz="6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"/>
              <a:buNone/>
              <a:defRPr sz="6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"/>
              <a:buNone/>
              <a:defRPr sz="6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"/>
              <a:buNone/>
              <a:defRPr sz="6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"/>
              <a:buNone/>
              <a:defRPr sz="6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"/>
              <a:buNone/>
              <a:defRPr sz="6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"/>
              <a:buNone/>
              <a:defRPr sz="6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"/>
              <a:buNone/>
              <a:defRPr sz="6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3725343" y="2742989"/>
            <a:ext cx="42249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1649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 flipH="1">
            <a:off x="1147650" y="3085150"/>
            <a:ext cx="5005500" cy="102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147579" y="2323850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"/>
              <a:buNone/>
              <a:defRPr sz="6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"/>
              <a:buNone/>
              <a:defRPr sz="6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"/>
              <a:buNone/>
              <a:defRPr sz="6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"/>
              <a:buNone/>
              <a:defRPr sz="6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"/>
              <a:buNone/>
              <a:defRPr sz="6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"/>
              <a:buNone/>
              <a:defRPr sz="6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"/>
              <a:buNone/>
              <a:defRPr sz="6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"/>
              <a:buNone/>
              <a:defRPr sz="6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147575" y="4028959"/>
            <a:ext cx="42249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870650" y="1144200"/>
            <a:ext cx="6919200" cy="35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Nunito"/>
              <a:buAutoNum type="arabicPeriod"/>
              <a:defRPr>
                <a:solidFill>
                  <a:srgbClr val="000000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"/>
              <a:buAutoNum type="alphaLcPeriod"/>
              <a:defRPr>
                <a:solidFill>
                  <a:srgbClr val="000000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"/>
              <a:buAutoNum type="romanLcPeriod"/>
              <a:defRPr>
                <a:solidFill>
                  <a:srgbClr val="000000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"/>
              <a:buAutoNum type="arabicPeriod"/>
              <a:defRPr>
                <a:solidFill>
                  <a:srgbClr val="000000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"/>
              <a:buAutoNum type="alphaLcPeriod"/>
              <a:defRPr>
                <a:solidFill>
                  <a:srgbClr val="000000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"/>
              <a:buAutoNum type="romanLcPeriod"/>
              <a:defRPr>
                <a:solidFill>
                  <a:srgbClr val="000000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"/>
              <a:buAutoNum type="arabicPeriod"/>
              <a:defRPr>
                <a:solidFill>
                  <a:srgbClr val="000000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"/>
              <a:buAutoNum type="alphaLcPeriod"/>
              <a:defRPr>
                <a:solidFill>
                  <a:srgbClr val="000000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Nunito"/>
              <a:buAutoNum type="romanLcPeriod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ctrTitle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ctrTitle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ctrTitle"/>
          </p:nvPr>
        </p:nvSpPr>
        <p:spPr>
          <a:xfrm>
            <a:off x="263835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2580225" y="2314225"/>
            <a:ext cx="3983400" cy="10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ctrTitle"/>
          </p:nvPr>
        </p:nvSpPr>
        <p:spPr>
          <a:xfrm flipH="1">
            <a:off x="695425" y="1514475"/>
            <a:ext cx="3559800" cy="78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subTitle" idx="1"/>
          </p:nvPr>
        </p:nvSpPr>
        <p:spPr>
          <a:xfrm flipH="1">
            <a:off x="1581025" y="2559200"/>
            <a:ext cx="2674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2250675" y="1001350"/>
            <a:ext cx="6191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9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2107950" y="2895050"/>
            <a:ext cx="61911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ctrTitle"/>
          </p:nvPr>
        </p:nvSpPr>
        <p:spPr>
          <a:xfrm flipH="1">
            <a:off x="2747779" y="2635675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964179" y="2323850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"/>
              <a:buNone/>
              <a:defRPr sz="6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"/>
              <a:buNone/>
              <a:defRPr sz="6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"/>
              <a:buNone/>
              <a:defRPr sz="6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"/>
              <a:buNone/>
              <a:defRPr sz="6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"/>
              <a:buNone/>
              <a:defRPr sz="6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"/>
              <a:buNone/>
              <a:defRPr sz="6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"/>
              <a:buNone/>
              <a:defRPr sz="6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"/>
              <a:buNone/>
              <a:defRPr sz="60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3718579" y="4030481"/>
            <a:ext cx="42249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Exo 2"/>
              <a:buNone/>
              <a:defRPr sz="2800" b="1"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●"/>
              <a:defRPr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○"/>
              <a:defRPr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■"/>
              <a:defRPr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●"/>
              <a:defRPr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○"/>
              <a:defRPr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■"/>
              <a:defRPr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●"/>
              <a:defRPr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Char char="○"/>
              <a:defRPr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"/>
              <a:buChar char="■"/>
              <a:defRPr sz="1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60" r:id="rId9"/>
    <p:sldLayoutId id="214748367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5" Type="http://schemas.openxmlformats.org/officeDocument/2006/relationships/image" Target="../media/image18.pn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 txBox="1">
            <a:spLocks noGrp="1"/>
          </p:cNvSpPr>
          <p:nvPr>
            <p:ph type="ctrTitle"/>
          </p:nvPr>
        </p:nvSpPr>
        <p:spPr>
          <a:xfrm>
            <a:off x="1135981" y="1393699"/>
            <a:ext cx="68868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0" dirty="0"/>
              <a:t>Electric Blind</a:t>
            </a:r>
            <a:endParaRPr sz="8000" dirty="0"/>
          </a:p>
        </p:txBody>
      </p:sp>
      <p:sp>
        <p:nvSpPr>
          <p:cNvPr id="152" name="Google Shape;152;p33"/>
          <p:cNvSpPr txBox="1">
            <a:spLocks noGrp="1"/>
          </p:cNvSpPr>
          <p:nvPr>
            <p:ph type="subTitle" idx="1"/>
          </p:nvPr>
        </p:nvSpPr>
        <p:spPr>
          <a:xfrm>
            <a:off x="3670681" y="3693711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Group 13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Adedoyin Adepegba – Computer and Electrical Engineering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Joshua Forrest – Electrical Engineering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Ryan Meinke – Computer Engineering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Tien Tran – Electrical Engineering</a:t>
            </a:r>
            <a:endParaRPr dirty="0"/>
          </a:p>
        </p:txBody>
      </p:sp>
      <p:cxnSp>
        <p:nvCxnSpPr>
          <p:cNvPr id="153" name="Google Shape;153;p33"/>
          <p:cNvCxnSpPr/>
          <p:nvPr/>
        </p:nvCxnSpPr>
        <p:spPr>
          <a:xfrm>
            <a:off x="6677025" y="3176000"/>
            <a:ext cx="24600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32D389B-49A5-4E8C-A423-3E507CA47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781" y="0"/>
            <a:ext cx="1114244" cy="1114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 txBox="1">
            <a:spLocks noGrp="1"/>
          </p:cNvSpPr>
          <p:nvPr>
            <p:ph type="ctrTitle"/>
          </p:nvPr>
        </p:nvSpPr>
        <p:spPr>
          <a:xfrm>
            <a:off x="1135981" y="1393699"/>
            <a:ext cx="68868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0" dirty="0"/>
              <a:t>Hardware</a:t>
            </a:r>
            <a:endParaRPr sz="8000" dirty="0"/>
          </a:p>
        </p:txBody>
      </p:sp>
      <p:pic>
        <p:nvPicPr>
          <p:cNvPr id="5" name="Picture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8A547B26-9C15-4D7F-BD14-07AF8C668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138" y="0"/>
            <a:ext cx="830862" cy="91410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8183876-2872-4B12-B5FA-5C33B85F26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4"/>
    </mc:Choice>
    <mc:Fallback xmlns="">
      <p:transition spd="slow" advTm="380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6">
            <a:hlinkClick r:id="rId3" action="ppaction://hlinksldjump"/>
          </p:cNvPr>
          <p:cNvSpPr/>
          <p:nvPr/>
        </p:nvSpPr>
        <p:spPr>
          <a:xfrm>
            <a:off x="464321" y="277579"/>
            <a:ext cx="620100" cy="617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6"/>
          <p:cNvSpPr txBox="1">
            <a:spLocks noGrp="1"/>
          </p:cNvSpPr>
          <p:nvPr>
            <p:ph type="ctrTitle"/>
          </p:nvPr>
        </p:nvSpPr>
        <p:spPr>
          <a:xfrm flipH="1">
            <a:off x="238081" y="3006175"/>
            <a:ext cx="8492559" cy="102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Proximity Sensing</a:t>
            </a:r>
            <a:r>
              <a:rPr lang="vi-VN" sz="4400" dirty="0"/>
              <a:t> Technologies </a:t>
            </a:r>
            <a:endParaRPr sz="4400" dirty="0"/>
          </a:p>
        </p:txBody>
      </p:sp>
      <p:grpSp>
        <p:nvGrpSpPr>
          <p:cNvPr id="195" name="Google Shape;195;p36"/>
          <p:cNvGrpSpPr/>
          <p:nvPr/>
        </p:nvGrpSpPr>
        <p:grpSpPr>
          <a:xfrm>
            <a:off x="562786" y="375605"/>
            <a:ext cx="423413" cy="421569"/>
            <a:chOff x="7703675" y="2541175"/>
            <a:chExt cx="499425" cy="497250"/>
          </a:xfrm>
        </p:grpSpPr>
        <p:sp>
          <p:nvSpPr>
            <p:cNvPr id="196" name="Google Shape;196;p36"/>
            <p:cNvSpPr/>
            <p:nvPr/>
          </p:nvSpPr>
          <p:spPr>
            <a:xfrm>
              <a:off x="7847475" y="2698600"/>
              <a:ext cx="355625" cy="339825"/>
            </a:xfrm>
            <a:custGeom>
              <a:avLst/>
              <a:gdLst/>
              <a:ahLst/>
              <a:cxnLst/>
              <a:rect l="l" t="t" r="r" b="b"/>
              <a:pathLst>
                <a:path w="14225" h="13593" extrusionOk="0">
                  <a:moveTo>
                    <a:pt x="5439" y="1112"/>
                  </a:moveTo>
                  <a:cubicBezTo>
                    <a:pt x="6380" y="1112"/>
                    <a:pt x="7409" y="1547"/>
                    <a:pt x="8123" y="2262"/>
                  </a:cubicBezTo>
                  <a:cubicBezTo>
                    <a:pt x="9657" y="3726"/>
                    <a:pt x="9657" y="6184"/>
                    <a:pt x="8123" y="7648"/>
                  </a:cubicBezTo>
                  <a:cubicBezTo>
                    <a:pt x="7409" y="8363"/>
                    <a:pt x="6450" y="8799"/>
                    <a:pt x="5439" y="8799"/>
                  </a:cubicBezTo>
                  <a:cubicBezTo>
                    <a:pt x="4428" y="8799"/>
                    <a:pt x="3487" y="8363"/>
                    <a:pt x="2754" y="7648"/>
                  </a:cubicBezTo>
                  <a:cubicBezTo>
                    <a:pt x="1221" y="6184"/>
                    <a:pt x="1221" y="3726"/>
                    <a:pt x="2754" y="2262"/>
                  </a:cubicBezTo>
                  <a:cubicBezTo>
                    <a:pt x="3487" y="1547"/>
                    <a:pt x="4428" y="1112"/>
                    <a:pt x="5439" y="1112"/>
                  </a:cubicBezTo>
                  <a:close/>
                  <a:moveTo>
                    <a:pt x="5430" y="0"/>
                  </a:moveTo>
                  <a:cubicBezTo>
                    <a:pt x="4149" y="0"/>
                    <a:pt x="2859" y="493"/>
                    <a:pt x="1883" y="1478"/>
                  </a:cubicBezTo>
                  <a:cubicBezTo>
                    <a:pt x="0" y="3360"/>
                    <a:pt x="0" y="6550"/>
                    <a:pt x="1883" y="8520"/>
                  </a:cubicBezTo>
                  <a:cubicBezTo>
                    <a:pt x="2824" y="9461"/>
                    <a:pt x="4132" y="9967"/>
                    <a:pt x="5439" y="9967"/>
                  </a:cubicBezTo>
                  <a:cubicBezTo>
                    <a:pt x="6607" y="9967"/>
                    <a:pt x="7618" y="9601"/>
                    <a:pt x="8489" y="8886"/>
                  </a:cubicBezTo>
                  <a:lnTo>
                    <a:pt x="9797" y="10193"/>
                  </a:lnTo>
                  <a:lnTo>
                    <a:pt x="9221" y="10838"/>
                  </a:lnTo>
                  <a:lnTo>
                    <a:pt x="11540" y="13157"/>
                  </a:lnTo>
                  <a:cubicBezTo>
                    <a:pt x="11836" y="13453"/>
                    <a:pt x="12202" y="13592"/>
                    <a:pt x="12551" y="13592"/>
                  </a:cubicBezTo>
                  <a:cubicBezTo>
                    <a:pt x="12987" y="13592"/>
                    <a:pt x="13353" y="13453"/>
                    <a:pt x="13649" y="13157"/>
                  </a:cubicBezTo>
                  <a:cubicBezTo>
                    <a:pt x="14224" y="12581"/>
                    <a:pt x="14224" y="11570"/>
                    <a:pt x="13649" y="10978"/>
                  </a:cubicBezTo>
                  <a:lnTo>
                    <a:pt x="11331" y="8659"/>
                  </a:lnTo>
                  <a:lnTo>
                    <a:pt x="10668" y="9391"/>
                  </a:lnTo>
                  <a:lnTo>
                    <a:pt x="9361" y="8084"/>
                  </a:lnTo>
                  <a:cubicBezTo>
                    <a:pt x="10895" y="6114"/>
                    <a:pt x="10738" y="3221"/>
                    <a:pt x="8925" y="1478"/>
                  </a:cubicBezTo>
                  <a:cubicBezTo>
                    <a:pt x="7984" y="493"/>
                    <a:pt x="6711" y="0"/>
                    <a:pt x="543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6"/>
            <p:cNvSpPr/>
            <p:nvPr/>
          </p:nvSpPr>
          <p:spPr>
            <a:xfrm>
              <a:off x="7703675" y="26592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092"/>
                    <a:pt x="1970" y="2388"/>
                    <a:pt x="1673" y="2388"/>
                  </a:cubicBezTo>
                  <a:cubicBezTo>
                    <a:pt x="1307" y="2388"/>
                    <a:pt x="1098" y="2092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5892" y="3487"/>
                  </a:lnTo>
                  <a:cubicBezTo>
                    <a:pt x="6101" y="3051"/>
                    <a:pt x="6467" y="2615"/>
                    <a:pt x="6833" y="2249"/>
                  </a:cubicBezTo>
                  <a:cubicBezTo>
                    <a:pt x="8001" y="1081"/>
                    <a:pt x="9517" y="436"/>
                    <a:pt x="11191" y="436"/>
                  </a:cubicBezTo>
                  <a:cubicBezTo>
                    <a:pt x="11766" y="436"/>
                    <a:pt x="12359" y="506"/>
                    <a:pt x="12934" y="645"/>
                  </a:cubicBez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6"/>
            <p:cNvSpPr/>
            <p:nvPr/>
          </p:nvSpPr>
          <p:spPr>
            <a:xfrm>
              <a:off x="7910650" y="2776925"/>
              <a:ext cx="116375" cy="87175"/>
            </a:xfrm>
            <a:custGeom>
              <a:avLst/>
              <a:gdLst/>
              <a:ahLst/>
              <a:cxnLst/>
              <a:rect l="l" t="t" r="r" b="b"/>
              <a:pathLst>
                <a:path w="4655" h="3487" extrusionOk="0">
                  <a:moveTo>
                    <a:pt x="872" y="1"/>
                  </a:moveTo>
                  <a:cubicBezTo>
                    <a:pt x="1" y="1029"/>
                    <a:pt x="1" y="2476"/>
                    <a:pt x="803" y="3487"/>
                  </a:cubicBezTo>
                  <a:lnTo>
                    <a:pt x="4655" y="3487"/>
                  </a:lnTo>
                  <a:lnTo>
                    <a:pt x="465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6"/>
            <p:cNvSpPr/>
            <p:nvPr/>
          </p:nvSpPr>
          <p:spPr>
            <a:xfrm>
              <a:off x="7703675" y="2776925"/>
              <a:ext cx="132925" cy="87175"/>
            </a:xfrm>
            <a:custGeom>
              <a:avLst/>
              <a:gdLst/>
              <a:ahLst/>
              <a:cxnLst/>
              <a:rect l="l" t="t" r="r" b="b"/>
              <a:pathLst>
                <a:path w="5317" h="3487" extrusionOk="0">
                  <a:moveTo>
                    <a:pt x="1673" y="1169"/>
                  </a:moveTo>
                  <a:cubicBezTo>
                    <a:pt x="2039" y="1169"/>
                    <a:pt x="2266" y="1465"/>
                    <a:pt x="2266" y="1744"/>
                  </a:cubicBezTo>
                  <a:cubicBezTo>
                    <a:pt x="2336" y="2110"/>
                    <a:pt x="1970" y="2406"/>
                    <a:pt x="1673" y="2406"/>
                  </a:cubicBezTo>
                  <a:cubicBezTo>
                    <a:pt x="1307" y="2406"/>
                    <a:pt x="1098" y="2110"/>
                    <a:pt x="1098" y="1744"/>
                  </a:cubicBezTo>
                  <a:cubicBezTo>
                    <a:pt x="1028" y="1465"/>
                    <a:pt x="1395" y="1169"/>
                    <a:pt x="1673" y="1169"/>
                  </a:cubicBezTo>
                  <a:close/>
                  <a:moveTo>
                    <a:pt x="0" y="1"/>
                  </a:moveTo>
                  <a:lnTo>
                    <a:pt x="0" y="3487"/>
                  </a:lnTo>
                  <a:lnTo>
                    <a:pt x="5317" y="3487"/>
                  </a:lnTo>
                  <a:cubicBezTo>
                    <a:pt x="5160" y="2981"/>
                    <a:pt x="5090" y="2406"/>
                    <a:pt x="5090" y="1831"/>
                  </a:cubicBezTo>
                  <a:cubicBezTo>
                    <a:pt x="5090" y="1238"/>
                    <a:pt x="5160" y="593"/>
                    <a:pt x="53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6"/>
            <p:cNvSpPr/>
            <p:nvPr/>
          </p:nvSpPr>
          <p:spPr>
            <a:xfrm>
              <a:off x="7703675" y="25411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110"/>
                    <a:pt x="1970" y="2388"/>
                    <a:pt x="1673" y="2388"/>
                  </a:cubicBezTo>
                  <a:cubicBezTo>
                    <a:pt x="1307" y="2388"/>
                    <a:pt x="1098" y="2110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12934" y="3487"/>
                  </a:ln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" name="Picture 1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BA9D7F93-FB54-4A7D-8FA1-B147D3184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138" y="-19122"/>
            <a:ext cx="830862" cy="914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7"/>
    </mc:Choice>
    <mc:Fallback xmlns="">
      <p:transition spd="slow" advTm="731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7" name="Google Shape;207;p37"/>
          <p:cNvCxnSpPr/>
          <p:nvPr/>
        </p:nvCxnSpPr>
        <p:spPr>
          <a:xfrm>
            <a:off x="4569600" y="985948"/>
            <a:ext cx="45744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8" name="Google Shape;208;p37"/>
          <p:cNvCxnSpPr/>
          <p:nvPr/>
        </p:nvCxnSpPr>
        <p:spPr>
          <a:xfrm>
            <a:off x="64053" y="3961323"/>
            <a:ext cx="45744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46AD71BE-145C-47E3-8FE3-827FD8C36A6C}"/>
              </a:ext>
            </a:extLst>
          </p:cNvPr>
          <p:cNvGraphicFramePr>
            <a:graphicFrameLocks noGrp="1"/>
          </p:cNvGraphicFramePr>
          <p:nvPr/>
        </p:nvGraphicFramePr>
        <p:xfrm>
          <a:off x="563793" y="1195544"/>
          <a:ext cx="8304637" cy="256155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84106">
                  <a:extLst>
                    <a:ext uri="{9D8B030D-6E8A-4147-A177-3AD203B41FA5}">
                      <a16:colId xmlns:a16="http://schemas.microsoft.com/office/drawing/2014/main" val="1311874486"/>
                    </a:ext>
                  </a:extLst>
                </a:gridCol>
                <a:gridCol w="1384106">
                  <a:extLst>
                    <a:ext uri="{9D8B030D-6E8A-4147-A177-3AD203B41FA5}">
                      <a16:colId xmlns:a16="http://schemas.microsoft.com/office/drawing/2014/main" val="2754003271"/>
                    </a:ext>
                  </a:extLst>
                </a:gridCol>
                <a:gridCol w="1202417">
                  <a:extLst>
                    <a:ext uri="{9D8B030D-6E8A-4147-A177-3AD203B41FA5}">
                      <a16:colId xmlns:a16="http://schemas.microsoft.com/office/drawing/2014/main" val="844178632"/>
                    </a:ext>
                  </a:extLst>
                </a:gridCol>
                <a:gridCol w="1427967">
                  <a:extLst>
                    <a:ext uri="{9D8B030D-6E8A-4147-A177-3AD203B41FA5}">
                      <a16:colId xmlns:a16="http://schemas.microsoft.com/office/drawing/2014/main" val="3419365353"/>
                    </a:ext>
                  </a:extLst>
                </a:gridCol>
                <a:gridCol w="1465545">
                  <a:extLst>
                    <a:ext uri="{9D8B030D-6E8A-4147-A177-3AD203B41FA5}">
                      <a16:colId xmlns:a16="http://schemas.microsoft.com/office/drawing/2014/main" val="3854162233"/>
                    </a:ext>
                  </a:extLst>
                </a:gridCol>
                <a:gridCol w="1440496">
                  <a:extLst>
                    <a:ext uri="{9D8B030D-6E8A-4147-A177-3AD203B41FA5}">
                      <a16:colId xmlns:a16="http://schemas.microsoft.com/office/drawing/2014/main" val="1605639184"/>
                    </a:ext>
                  </a:extLst>
                </a:gridCol>
              </a:tblGrid>
              <a:tr h="10088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dirty="0"/>
                        <a:t>Inductive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dirty="0"/>
                        <a:t>Capacitive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dirty="0"/>
                        <a:t>Magnetic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dirty="0"/>
                        <a:t>Ultrasonic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dirty="0"/>
                        <a:t>Photoelectric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077008"/>
                  </a:ext>
                </a:extLst>
              </a:tr>
              <a:tr h="42581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000" dirty="0"/>
                        <a:t>Effective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000" dirty="0"/>
                        <a:t>5-10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000" dirty="0"/>
                        <a:t>25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000" dirty="0"/>
                        <a:t>70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000" dirty="0"/>
                        <a:t>4m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000" dirty="0"/>
                        <a:t>12m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058012"/>
                  </a:ext>
                </a:extLst>
              </a:tr>
              <a:tr h="4258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0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dirty="0"/>
                        <a:t>Detectable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/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/>
                        <a:t>Metallic 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0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dirty="0"/>
                        <a:t>Metallic and non-metallic object, fluid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/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/>
                        <a:t>Metallic 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dirty="0"/>
                        <a:t>Object with simple surface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dirty="0"/>
                        <a:t>Metallic and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dirty="0"/>
                        <a:t>non-metallic, object radiates wavelength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336134"/>
                  </a:ext>
                </a:extLst>
              </a:tr>
              <a:tr h="42581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000" dirty="0"/>
                        <a:t>Application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000" dirty="0"/>
                        <a:t>Industrial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000" dirty="0"/>
                        <a:t>Industrial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000" dirty="0"/>
                        <a:t>Industrial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1000" dirty="0" err="1"/>
                        <a:t>Industrial</a:t>
                      </a:r>
                      <a:r>
                        <a:rPr lang="vi-VN" sz="1000" dirty="0"/>
                        <a:t>/</a:t>
                      </a:r>
                      <a:r>
                        <a:rPr lang="vi-VN" sz="1000" dirty="0" err="1"/>
                        <a:t>Residential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1000" dirty="0" err="1"/>
                        <a:t>Industrial</a:t>
                      </a:r>
                      <a:r>
                        <a:rPr lang="vi-VN" sz="1000" dirty="0"/>
                        <a:t>/</a:t>
                      </a:r>
                      <a:r>
                        <a:rPr lang="vi-VN" sz="1000" dirty="0" err="1"/>
                        <a:t>Residential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388659"/>
                  </a:ext>
                </a:extLst>
              </a:tr>
            </a:tbl>
          </a:graphicData>
        </a:graphic>
      </p:graphicFrame>
      <p:pic>
        <p:nvPicPr>
          <p:cNvPr id="13" name="Picture 1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45C2EC82-DC72-4A32-A2BA-FDA8F1160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138" y="0"/>
            <a:ext cx="830862" cy="914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"/>
    </mc:Choice>
    <mc:Fallback xmlns="">
      <p:transition spd="slow" advTm="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B834EE-4045-48BC-A9F9-FF28659CF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425" y="118568"/>
            <a:ext cx="7179149" cy="946200"/>
          </a:xfrm>
        </p:spPr>
        <p:txBody>
          <a:bodyPr/>
          <a:lstStyle/>
          <a:p>
            <a:r>
              <a:rPr lang="en-US" sz="3600" dirty="0"/>
              <a:t>Different Modes for Photoelectric Proximity Sensing Technology</a:t>
            </a:r>
          </a:p>
        </p:txBody>
      </p:sp>
      <p:pic>
        <p:nvPicPr>
          <p:cNvPr id="20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8D6A4F88-2ECD-4FA3-8E97-3706E1EFF21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60" y="1309399"/>
            <a:ext cx="7421677" cy="3715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80C91BE2-558E-4F68-AE64-226D0FE04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138" y="0"/>
            <a:ext cx="830862" cy="914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"/>
    </mc:Choice>
    <mc:Fallback xmlns="">
      <p:transition spd="slow" advTm="15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3;p39">
            <a:extLst>
              <a:ext uri="{FF2B5EF4-FFF2-40B4-BE49-F238E27FC236}">
                <a16:creationId xmlns:a16="http://schemas.microsoft.com/office/drawing/2014/main" id="{63401680-DC92-4010-B643-3D3FA58D366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3948300" y="-291252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PIR Sensor Selections</a:t>
            </a:r>
            <a:endParaRPr sz="4400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C6ACAB2A-9C3F-4B54-9A8D-5DFFEFEB7428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257385"/>
          <a:ext cx="7924800" cy="35431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275476860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19243183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25174200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23608222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76421829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22954206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98587258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613980618"/>
                    </a:ext>
                  </a:extLst>
                </a:gridCol>
              </a:tblGrid>
              <a:tr h="16242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Dimension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(mm)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Range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(m)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Input Voltage (V)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Output Voltage (V)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Price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(US Dollars)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Repeatable Trigger Mode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Range and Sensitivity Adjustable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3716063"/>
                  </a:ext>
                </a:extLst>
              </a:tr>
              <a:tr h="765376">
                <a:tc>
                  <a:txBody>
                    <a:bodyPr/>
                    <a:lstStyle/>
                    <a:p>
                      <a:pPr marL="0" marR="0" lvl="1" algn="ctr">
                        <a:lnSpc>
                          <a:spcPct val="150000"/>
                        </a:lnSpc>
                        <a:spcBef>
                          <a:spcPts val="170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MCM 287-18001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</a:rPr>
                        <a:t>24.03 x 32.34 x 24.66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</a:rPr>
                        <a:t>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</a:rPr>
                        <a:t>5 - 20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</a:rPr>
                        <a:t>3.3 V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</a:rPr>
                        <a:t>2.99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</a:rPr>
                        <a:t>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</a:rPr>
                        <a:t>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470707"/>
                  </a:ext>
                </a:extLst>
              </a:tr>
              <a:tr h="5643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HC-SR505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40x 10 x 13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4.5 - 20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0 - 3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3.23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0138862"/>
                  </a:ext>
                </a:extLst>
              </a:tr>
              <a:tr h="5891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dirty="0" err="1">
                          <a:effectLst/>
                        </a:rPr>
                        <a:t>Onyehn</a:t>
                      </a:r>
                      <a:r>
                        <a:rPr lang="en-US" sz="1000" dirty="0">
                          <a:effectLst/>
                        </a:rPr>
                        <a:t> PIR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Unknown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2.7 – 3.3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Unknown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7509993"/>
                  </a:ext>
                </a:extLst>
              </a:tr>
            </a:tbl>
          </a:graphicData>
        </a:graphic>
      </p:graphicFrame>
      <p:pic>
        <p:nvPicPr>
          <p:cNvPr id="9" name="Picture 8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33D9B62B-EBA7-4B84-8648-1EA95789C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30862" cy="91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4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"/>
    </mc:Choice>
    <mc:Fallback xmlns="">
      <p:transition spd="slow" advTm="96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4"/>
          <p:cNvSpPr txBox="1">
            <a:spLocks noGrp="1"/>
          </p:cNvSpPr>
          <p:nvPr>
            <p:ph type="ctrTitle"/>
          </p:nvPr>
        </p:nvSpPr>
        <p:spPr>
          <a:xfrm flipH="1">
            <a:off x="3861099" y="1366916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Voltage Regulator</a:t>
            </a:r>
            <a:endParaRPr sz="4400" dirty="0"/>
          </a:p>
        </p:txBody>
      </p:sp>
      <p:grpSp>
        <p:nvGrpSpPr>
          <p:cNvPr id="348" name="Google Shape;348;p44"/>
          <p:cNvGrpSpPr/>
          <p:nvPr/>
        </p:nvGrpSpPr>
        <p:grpSpPr>
          <a:xfrm>
            <a:off x="635592" y="515839"/>
            <a:ext cx="423413" cy="421569"/>
            <a:chOff x="7703675" y="2541175"/>
            <a:chExt cx="499425" cy="497250"/>
          </a:xfrm>
        </p:grpSpPr>
        <p:sp>
          <p:nvSpPr>
            <p:cNvPr id="349" name="Google Shape;349;p44"/>
            <p:cNvSpPr/>
            <p:nvPr/>
          </p:nvSpPr>
          <p:spPr>
            <a:xfrm>
              <a:off x="7847475" y="2698600"/>
              <a:ext cx="355625" cy="339825"/>
            </a:xfrm>
            <a:custGeom>
              <a:avLst/>
              <a:gdLst/>
              <a:ahLst/>
              <a:cxnLst/>
              <a:rect l="l" t="t" r="r" b="b"/>
              <a:pathLst>
                <a:path w="14225" h="13593" extrusionOk="0">
                  <a:moveTo>
                    <a:pt x="5439" y="1112"/>
                  </a:moveTo>
                  <a:cubicBezTo>
                    <a:pt x="6380" y="1112"/>
                    <a:pt x="7409" y="1547"/>
                    <a:pt x="8123" y="2262"/>
                  </a:cubicBezTo>
                  <a:cubicBezTo>
                    <a:pt x="9657" y="3726"/>
                    <a:pt x="9657" y="6184"/>
                    <a:pt x="8123" y="7648"/>
                  </a:cubicBezTo>
                  <a:cubicBezTo>
                    <a:pt x="7409" y="8363"/>
                    <a:pt x="6450" y="8799"/>
                    <a:pt x="5439" y="8799"/>
                  </a:cubicBezTo>
                  <a:cubicBezTo>
                    <a:pt x="4428" y="8799"/>
                    <a:pt x="3487" y="8363"/>
                    <a:pt x="2754" y="7648"/>
                  </a:cubicBezTo>
                  <a:cubicBezTo>
                    <a:pt x="1221" y="6184"/>
                    <a:pt x="1221" y="3726"/>
                    <a:pt x="2754" y="2262"/>
                  </a:cubicBezTo>
                  <a:cubicBezTo>
                    <a:pt x="3487" y="1547"/>
                    <a:pt x="4428" y="1112"/>
                    <a:pt x="5439" y="1112"/>
                  </a:cubicBezTo>
                  <a:close/>
                  <a:moveTo>
                    <a:pt x="5430" y="0"/>
                  </a:moveTo>
                  <a:cubicBezTo>
                    <a:pt x="4149" y="0"/>
                    <a:pt x="2859" y="493"/>
                    <a:pt x="1883" y="1478"/>
                  </a:cubicBezTo>
                  <a:cubicBezTo>
                    <a:pt x="0" y="3360"/>
                    <a:pt x="0" y="6550"/>
                    <a:pt x="1883" y="8520"/>
                  </a:cubicBezTo>
                  <a:cubicBezTo>
                    <a:pt x="2824" y="9461"/>
                    <a:pt x="4132" y="9967"/>
                    <a:pt x="5439" y="9967"/>
                  </a:cubicBezTo>
                  <a:cubicBezTo>
                    <a:pt x="6607" y="9967"/>
                    <a:pt x="7618" y="9601"/>
                    <a:pt x="8489" y="8886"/>
                  </a:cubicBezTo>
                  <a:lnTo>
                    <a:pt x="9797" y="10193"/>
                  </a:lnTo>
                  <a:lnTo>
                    <a:pt x="9221" y="10838"/>
                  </a:lnTo>
                  <a:lnTo>
                    <a:pt x="11540" y="13157"/>
                  </a:lnTo>
                  <a:cubicBezTo>
                    <a:pt x="11836" y="13453"/>
                    <a:pt x="12202" y="13592"/>
                    <a:pt x="12551" y="13592"/>
                  </a:cubicBezTo>
                  <a:cubicBezTo>
                    <a:pt x="12987" y="13592"/>
                    <a:pt x="13353" y="13453"/>
                    <a:pt x="13649" y="13157"/>
                  </a:cubicBezTo>
                  <a:cubicBezTo>
                    <a:pt x="14224" y="12581"/>
                    <a:pt x="14224" y="11570"/>
                    <a:pt x="13649" y="10978"/>
                  </a:cubicBezTo>
                  <a:lnTo>
                    <a:pt x="11331" y="8659"/>
                  </a:lnTo>
                  <a:lnTo>
                    <a:pt x="10668" y="9391"/>
                  </a:lnTo>
                  <a:lnTo>
                    <a:pt x="9361" y="8084"/>
                  </a:lnTo>
                  <a:cubicBezTo>
                    <a:pt x="10895" y="6114"/>
                    <a:pt x="10738" y="3221"/>
                    <a:pt x="8925" y="1478"/>
                  </a:cubicBezTo>
                  <a:cubicBezTo>
                    <a:pt x="7984" y="493"/>
                    <a:pt x="6711" y="0"/>
                    <a:pt x="543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4"/>
            <p:cNvSpPr/>
            <p:nvPr/>
          </p:nvSpPr>
          <p:spPr>
            <a:xfrm>
              <a:off x="7703675" y="26592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092"/>
                    <a:pt x="1970" y="2388"/>
                    <a:pt x="1673" y="2388"/>
                  </a:cubicBezTo>
                  <a:cubicBezTo>
                    <a:pt x="1307" y="2388"/>
                    <a:pt x="1098" y="2092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5892" y="3487"/>
                  </a:lnTo>
                  <a:cubicBezTo>
                    <a:pt x="6101" y="3051"/>
                    <a:pt x="6467" y="2615"/>
                    <a:pt x="6833" y="2249"/>
                  </a:cubicBezTo>
                  <a:cubicBezTo>
                    <a:pt x="8001" y="1081"/>
                    <a:pt x="9517" y="436"/>
                    <a:pt x="11191" y="436"/>
                  </a:cubicBezTo>
                  <a:cubicBezTo>
                    <a:pt x="11766" y="436"/>
                    <a:pt x="12359" y="506"/>
                    <a:pt x="12934" y="645"/>
                  </a:cubicBez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4"/>
            <p:cNvSpPr/>
            <p:nvPr/>
          </p:nvSpPr>
          <p:spPr>
            <a:xfrm>
              <a:off x="7910650" y="2776925"/>
              <a:ext cx="116375" cy="87175"/>
            </a:xfrm>
            <a:custGeom>
              <a:avLst/>
              <a:gdLst/>
              <a:ahLst/>
              <a:cxnLst/>
              <a:rect l="l" t="t" r="r" b="b"/>
              <a:pathLst>
                <a:path w="4655" h="3487" extrusionOk="0">
                  <a:moveTo>
                    <a:pt x="872" y="1"/>
                  </a:moveTo>
                  <a:cubicBezTo>
                    <a:pt x="1" y="1029"/>
                    <a:pt x="1" y="2476"/>
                    <a:pt x="803" y="3487"/>
                  </a:cubicBezTo>
                  <a:lnTo>
                    <a:pt x="4655" y="3487"/>
                  </a:lnTo>
                  <a:lnTo>
                    <a:pt x="465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4"/>
            <p:cNvSpPr/>
            <p:nvPr/>
          </p:nvSpPr>
          <p:spPr>
            <a:xfrm>
              <a:off x="7703675" y="2776925"/>
              <a:ext cx="132925" cy="87175"/>
            </a:xfrm>
            <a:custGeom>
              <a:avLst/>
              <a:gdLst/>
              <a:ahLst/>
              <a:cxnLst/>
              <a:rect l="l" t="t" r="r" b="b"/>
              <a:pathLst>
                <a:path w="5317" h="3487" extrusionOk="0">
                  <a:moveTo>
                    <a:pt x="1673" y="1169"/>
                  </a:moveTo>
                  <a:cubicBezTo>
                    <a:pt x="2039" y="1169"/>
                    <a:pt x="2266" y="1465"/>
                    <a:pt x="2266" y="1744"/>
                  </a:cubicBezTo>
                  <a:cubicBezTo>
                    <a:pt x="2336" y="2110"/>
                    <a:pt x="1970" y="2406"/>
                    <a:pt x="1673" y="2406"/>
                  </a:cubicBezTo>
                  <a:cubicBezTo>
                    <a:pt x="1307" y="2406"/>
                    <a:pt x="1098" y="2110"/>
                    <a:pt x="1098" y="1744"/>
                  </a:cubicBezTo>
                  <a:cubicBezTo>
                    <a:pt x="1028" y="1465"/>
                    <a:pt x="1395" y="1169"/>
                    <a:pt x="1673" y="1169"/>
                  </a:cubicBezTo>
                  <a:close/>
                  <a:moveTo>
                    <a:pt x="0" y="1"/>
                  </a:moveTo>
                  <a:lnTo>
                    <a:pt x="0" y="3487"/>
                  </a:lnTo>
                  <a:lnTo>
                    <a:pt x="5317" y="3487"/>
                  </a:lnTo>
                  <a:cubicBezTo>
                    <a:pt x="5160" y="2981"/>
                    <a:pt x="5090" y="2406"/>
                    <a:pt x="5090" y="1831"/>
                  </a:cubicBezTo>
                  <a:cubicBezTo>
                    <a:pt x="5090" y="1238"/>
                    <a:pt x="5160" y="593"/>
                    <a:pt x="53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4"/>
            <p:cNvSpPr/>
            <p:nvPr/>
          </p:nvSpPr>
          <p:spPr>
            <a:xfrm>
              <a:off x="7703675" y="25411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110"/>
                    <a:pt x="1970" y="2388"/>
                    <a:pt x="1673" y="2388"/>
                  </a:cubicBezTo>
                  <a:cubicBezTo>
                    <a:pt x="1307" y="2388"/>
                    <a:pt x="1098" y="2110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12934" y="3487"/>
                  </a:ln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4" name="Google Shape;354;p44">
            <a:hlinkClick r:id="rId3" action="ppaction://hlinksldjump"/>
          </p:cNvPr>
          <p:cNvSpPr/>
          <p:nvPr/>
        </p:nvSpPr>
        <p:spPr>
          <a:xfrm>
            <a:off x="537127" y="417813"/>
            <a:ext cx="620100" cy="617400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Picture 1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1BD193D6-B8ED-4764-BCC0-4C67DD403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138" y="0"/>
            <a:ext cx="830862" cy="914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"/>
    </mc:Choice>
    <mc:Fallback xmlns="">
      <p:transition spd="slow" advTm="5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39"/>
          <p:cNvGrpSpPr/>
          <p:nvPr/>
        </p:nvGrpSpPr>
        <p:grpSpPr>
          <a:xfrm>
            <a:off x="379340" y="315617"/>
            <a:ext cx="423413" cy="421569"/>
            <a:chOff x="7703675" y="2541175"/>
            <a:chExt cx="499425" cy="497250"/>
          </a:xfrm>
        </p:grpSpPr>
        <p:sp>
          <p:nvSpPr>
            <p:cNvPr id="238" name="Google Shape;238;p39"/>
            <p:cNvSpPr/>
            <p:nvPr/>
          </p:nvSpPr>
          <p:spPr>
            <a:xfrm>
              <a:off x="7847475" y="2698600"/>
              <a:ext cx="355625" cy="339825"/>
            </a:xfrm>
            <a:custGeom>
              <a:avLst/>
              <a:gdLst/>
              <a:ahLst/>
              <a:cxnLst/>
              <a:rect l="l" t="t" r="r" b="b"/>
              <a:pathLst>
                <a:path w="14225" h="13593" extrusionOk="0">
                  <a:moveTo>
                    <a:pt x="5439" y="1112"/>
                  </a:moveTo>
                  <a:cubicBezTo>
                    <a:pt x="6380" y="1112"/>
                    <a:pt x="7409" y="1547"/>
                    <a:pt x="8123" y="2262"/>
                  </a:cubicBezTo>
                  <a:cubicBezTo>
                    <a:pt x="9657" y="3726"/>
                    <a:pt x="9657" y="6184"/>
                    <a:pt x="8123" y="7648"/>
                  </a:cubicBezTo>
                  <a:cubicBezTo>
                    <a:pt x="7409" y="8363"/>
                    <a:pt x="6450" y="8799"/>
                    <a:pt x="5439" y="8799"/>
                  </a:cubicBezTo>
                  <a:cubicBezTo>
                    <a:pt x="4428" y="8799"/>
                    <a:pt x="3487" y="8363"/>
                    <a:pt x="2754" y="7648"/>
                  </a:cubicBezTo>
                  <a:cubicBezTo>
                    <a:pt x="1221" y="6184"/>
                    <a:pt x="1221" y="3726"/>
                    <a:pt x="2754" y="2262"/>
                  </a:cubicBezTo>
                  <a:cubicBezTo>
                    <a:pt x="3487" y="1547"/>
                    <a:pt x="4428" y="1112"/>
                    <a:pt x="5439" y="1112"/>
                  </a:cubicBezTo>
                  <a:close/>
                  <a:moveTo>
                    <a:pt x="5430" y="0"/>
                  </a:moveTo>
                  <a:cubicBezTo>
                    <a:pt x="4149" y="0"/>
                    <a:pt x="2859" y="493"/>
                    <a:pt x="1883" y="1478"/>
                  </a:cubicBezTo>
                  <a:cubicBezTo>
                    <a:pt x="0" y="3360"/>
                    <a:pt x="0" y="6550"/>
                    <a:pt x="1883" y="8520"/>
                  </a:cubicBezTo>
                  <a:cubicBezTo>
                    <a:pt x="2824" y="9461"/>
                    <a:pt x="4132" y="9967"/>
                    <a:pt x="5439" y="9967"/>
                  </a:cubicBezTo>
                  <a:cubicBezTo>
                    <a:pt x="6607" y="9967"/>
                    <a:pt x="7618" y="9601"/>
                    <a:pt x="8489" y="8886"/>
                  </a:cubicBezTo>
                  <a:lnTo>
                    <a:pt x="9797" y="10193"/>
                  </a:lnTo>
                  <a:lnTo>
                    <a:pt x="9221" y="10838"/>
                  </a:lnTo>
                  <a:lnTo>
                    <a:pt x="11540" y="13157"/>
                  </a:lnTo>
                  <a:cubicBezTo>
                    <a:pt x="11836" y="13453"/>
                    <a:pt x="12202" y="13592"/>
                    <a:pt x="12551" y="13592"/>
                  </a:cubicBezTo>
                  <a:cubicBezTo>
                    <a:pt x="12987" y="13592"/>
                    <a:pt x="13353" y="13453"/>
                    <a:pt x="13649" y="13157"/>
                  </a:cubicBezTo>
                  <a:cubicBezTo>
                    <a:pt x="14224" y="12581"/>
                    <a:pt x="14224" y="11570"/>
                    <a:pt x="13649" y="10978"/>
                  </a:cubicBezTo>
                  <a:lnTo>
                    <a:pt x="11331" y="8659"/>
                  </a:lnTo>
                  <a:lnTo>
                    <a:pt x="10668" y="9391"/>
                  </a:lnTo>
                  <a:lnTo>
                    <a:pt x="9361" y="8084"/>
                  </a:lnTo>
                  <a:cubicBezTo>
                    <a:pt x="10895" y="6114"/>
                    <a:pt x="10738" y="3221"/>
                    <a:pt x="8925" y="1478"/>
                  </a:cubicBezTo>
                  <a:cubicBezTo>
                    <a:pt x="7984" y="493"/>
                    <a:pt x="6711" y="0"/>
                    <a:pt x="543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9"/>
            <p:cNvSpPr/>
            <p:nvPr/>
          </p:nvSpPr>
          <p:spPr>
            <a:xfrm>
              <a:off x="7703675" y="26592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092"/>
                    <a:pt x="1970" y="2388"/>
                    <a:pt x="1673" y="2388"/>
                  </a:cubicBezTo>
                  <a:cubicBezTo>
                    <a:pt x="1307" y="2388"/>
                    <a:pt x="1098" y="2092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5892" y="3487"/>
                  </a:lnTo>
                  <a:cubicBezTo>
                    <a:pt x="6101" y="3051"/>
                    <a:pt x="6467" y="2615"/>
                    <a:pt x="6833" y="2249"/>
                  </a:cubicBezTo>
                  <a:cubicBezTo>
                    <a:pt x="8001" y="1081"/>
                    <a:pt x="9517" y="436"/>
                    <a:pt x="11191" y="436"/>
                  </a:cubicBezTo>
                  <a:cubicBezTo>
                    <a:pt x="11766" y="436"/>
                    <a:pt x="12359" y="506"/>
                    <a:pt x="12934" y="645"/>
                  </a:cubicBez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9"/>
            <p:cNvSpPr/>
            <p:nvPr/>
          </p:nvSpPr>
          <p:spPr>
            <a:xfrm>
              <a:off x="7910650" y="2776925"/>
              <a:ext cx="116375" cy="87175"/>
            </a:xfrm>
            <a:custGeom>
              <a:avLst/>
              <a:gdLst/>
              <a:ahLst/>
              <a:cxnLst/>
              <a:rect l="l" t="t" r="r" b="b"/>
              <a:pathLst>
                <a:path w="4655" h="3487" extrusionOk="0">
                  <a:moveTo>
                    <a:pt x="872" y="1"/>
                  </a:moveTo>
                  <a:cubicBezTo>
                    <a:pt x="1" y="1029"/>
                    <a:pt x="1" y="2476"/>
                    <a:pt x="803" y="3487"/>
                  </a:cubicBezTo>
                  <a:lnTo>
                    <a:pt x="4655" y="3487"/>
                  </a:lnTo>
                  <a:lnTo>
                    <a:pt x="465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9"/>
            <p:cNvSpPr/>
            <p:nvPr/>
          </p:nvSpPr>
          <p:spPr>
            <a:xfrm>
              <a:off x="7703675" y="2776925"/>
              <a:ext cx="132925" cy="87175"/>
            </a:xfrm>
            <a:custGeom>
              <a:avLst/>
              <a:gdLst/>
              <a:ahLst/>
              <a:cxnLst/>
              <a:rect l="l" t="t" r="r" b="b"/>
              <a:pathLst>
                <a:path w="5317" h="3487" extrusionOk="0">
                  <a:moveTo>
                    <a:pt x="1673" y="1169"/>
                  </a:moveTo>
                  <a:cubicBezTo>
                    <a:pt x="2039" y="1169"/>
                    <a:pt x="2266" y="1465"/>
                    <a:pt x="2266" y="1744"/>
                  </a:cubicBezTo>
                  <a:cubicBezTo>
                    <a:pt x="2336" y="2110"/>
                    <a:pt x="1970" y="2406"/>
                    <a:pt x="1673" y="2406"/>
                  </a:cubicBezTo>
                  <a:cubicBezTo>
                    <a:pt x="1307" y="2406"/>
                    <a:pt x="1098" y="2110"/>
                    <a:pt x="1098" y="1744"/>
                  </a:cubicBezTo>
                  <a:cubicBezTo>
                    <a:pt x="1028" y="1465"/>
                    <a:pt x="1395" y="1169"/>
                    <a:pt x="1673" y="1169"/>
                  </a:cubicBezTo>
                  <a:close/>
                  <a:moveTo>
                    <a:pt x="0" y="1"/>
                  </a:moveTo>
                  <a:lnTo>
                    <a:pt x="0" y="3487"/>
                  </a:lnTo>
                  <a:lnTo>
                    <a:pt x="5317" y="3487"/>
                  </a:lnTo>
                  <a:cubicBezTo>
                    <a:pt x="5160" y="2981"/>
                    <a:pt x="5090" y="2406"/>
                    <a:pt x="5090" y="1831"/>
                  </a:cubicBezTo>
                  <a:cubicBezTo>
                    <a:pt x="5090" y="1238"/>
                    <a:pt x="5160" y="593"/>
                    <a:pt x="53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9"/>
            <p:cNvSpPr/>
            <p:nvPr/>
          </p:nvSpPr>
          <p:spPr>
            <a:xfrm>
              <a:off x="7703675" y="25411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110"/>
                    <a:pt x="1970" y="2388"/>
                    <a:pt x="1673" y="2388"/>
                  </a:cubicBezTo>
                  <a:cubicBezTo>
                    <a:pt x="1307" y="2388"/>
                    <a:pt x="1098" y="2110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12934" y="3487"/>
                  </a:ln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" name="Google Shape;243;p39">
            <a:hlinkClick r:id="rId3" action="ppaction://hlinksldjump"/>
          </p:cNvPr>
          <p:cNvSpPr/>
          <p:nvPr/>
        </p:nvSpPr>
        <p:spPr>
          <a:xfrm>
            <a:off x="280997" y="217702"/>
            <a:ext cx="620100" cy="617400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" name="Picture 21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422C8E52-51A6-4020-9991-745F5ACAF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214" y="0"/>
            <a:ext cx="830862" cy="914101"/>
          </a:xfrm>
          <a:prstGeom prst="rect">
            <a:avLst/>
          </a:prstGeo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9343FAF0-317D-4591-AE3B-751D81222982}"/>
              </a:ext>
            </a:extLst>
          </p:cNvPr>
          <p:cNvGraphicFramePr>
            <a:graphicFrameLocks noGrp="1"/>
          </p:cNvGraphicFramePr>
          <p:nvPr/>
        </p:nvGraphicFramePr>
        <p:xfrm>
          <a:off x="1191651" y="754639"/>
          <a:ext cx="6760701" cy="418217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53567">
                  <a:extLst>
                    <a:ext uri="{9D8B030D-6E8A-4147-A177-3AD203B41FA5}">
                      <a16:colId xmlns:a16="http://schemas.microsoft.com/office/drawing/2014/main" val="1228326903"/>
                    </a:ext>
                  </a:extLst>
                </a:gridCol>
                <a:gridCol w="2253567">
                  <a:extLst>
                    <a:ext uri="{9D8B030D-6E8A-4147-A177-3AD203B41FA5}">
                      <a16:colId xmlns:a16="http://schemas.microsoft.com/office/drawing/2014/main" val="2067626787"/>
                    </a:ext>
                  </a:extLst>
                </a:gridCol>
                <a:gridCol w="2253567">
                  <a:extLst>
                    <a:ext uri="{9D8B030D-6E8A-4147-A177-3AD203B41FA5}">
                      <a16:colId xmlns:a16="http://schemas.microsoft.com/office/drawing/2014/main" val="4093577546"/>
                    </a:ext>
                  </a:extLst>
                </a:gridCol>
              </a:tblGrid>
              <a:tr h="547958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Linear Regulator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Switching Regulator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758485"/>
                  </a:ext>
                </a:extLst>
              </a:tr>
              <a:tr h="59806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 </a:t>
                      </a:r>
                    </a:p>
                    <a:p>
                      <a:pPr algn="ctr"/>
                      <a:r>
                        <a:rPr lang="en-US" sz="1600" dirty="0"/>
                        <a:t>(around 30-40%)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 </a:t>
                      </a:r>
                    </a:p>
                    <a:p>
                      <a:pPr algn="ctr"/>
                      <a:r>
                        <a:rPr lang="en-US" sz="1600" dirty="0"/>
                        <a:t>(can be up to 90%)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604871"/>
                  </a:ext>
                </a:extLst>
              </a:tr>
              <a:tr h="54795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028740"/>
                  </a:ext>
                </a:extLst>
              </a:tr>
              <a:tr h="8443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Ripple/Noise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</a:t>
                      </a:r>
                    </a:p>
                    <a:p>
                      <a:pPr algn="ctr"/>
                      <a:r>
                        <a:rPr lang="en-US" sz="1600" dirty="0"/>
                        <a:t>(Due to switching sequence)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136713"/>
                  </a:ext>
                </a:extLst>
              </a:tr>
              <a:tr h="54795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91355"/>
                  </a:ext>
                </a:extLst>
              </a:tr>
              <a:tr h="54795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Vin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Narrow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Wide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014389"/>
                  </a:ext>
                </a:extLst>
              </a:tr>
              <a:tr h="54795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Vout</a:t>
                      </a:r>
                      <a:r>
                        <a:rPr lang="en-US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Not adjustable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Wide adjustable range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57454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"/>
    </mc:Choice>
    <mc:Fallback xmlns="">
      <p:transition spd="slow" advTm="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3;p39">
            <a:extLst>
              <a:ext uri="{FF2B5EF4-FFF2-40B4-BE49-F238E27FC236}">
                <a16:creationId xmlns:a16="http://schemas.microsoft.com/office/drawing/2014/main" id="{63401680-DC92-4010-B643-3D3FA58D366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1766170" y="-291252"/>
            <a:ext cx="737783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Voltage Regulator Selections</a:t>
            </a:r>
            <a:endParaRPr sz="4400" dirty="0"/>
          </a:p>
        </p:txBody>
      </p:sp>
      <p:pic>
        <p:nvPicPr>
          <p:cNvPr id="9" name="Picture 8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33D9B62B-EBA7-4B84-8648-1EA95789C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30862" cy="914101"/>
          </a:xfrm>
          <a:prstGeom prst="rect">
            <a:avLst/>
          </a:prstGeom>
        </p:spPr>
      </p:pic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1A2D29A8-ACE5-4796-A728-C3245F062BA9}"/>
              </a:ext>
            </a:extLst>
          </p:cNvPr>
          <p:cNvGraphicFramePr>
            <a:graphicFrameLocks noGrp="1"/>
          </p:cNvGraphicFramePr>
          <p:nvPr/>
        </p:nvGraphicFramePr>
        <p:xfrm>
          <a:off x="1523998" y="1273808"/>
          <a:ext cx="6668022" cy="356687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22674">
                  <a:extLst>
                    <a:ext uri="{9D8B030D-6E8A-4147-A177-3AD203B41FA5}">
                      <a16:colId xmlns:a16="http://schemas.microsoft.com/office/drawing/2014/main" val="1228326903"/>
                    </a:ext>
                  </a:extLst>
                </a:gridCol>
                <a:gridCol w="2222674">
                  <a:extLst>
                    <a:ext uri="{9D8B030D-6E8A-4147-A177-3AD203B41FA5}">
                      <a16:colId xmlns:a16="http://schemas.microsoft.com/office/drawing/2014/main" val="2067626787"/>
                    </a:ext>
                  </a:extLst>
                </a:gridCol>
                <a:gridCol w="2222674">
                  <a:extLst>
                    <a:ext uri="{9D8B030D-6E8A-4147-A177-3AD203B41FA5}">
                      <a16:colId xmlns:a16="http://schemas.microsoft.com/office/drawing/2014/main" val="4093577546"/>
                    </a:ext>
                  </a:extLst>
                </a:gridCol>
              </a:tblGrid>
              <a:tr h="49541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/>
                        <a:t>XRP7659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/>
                        <a:t>LM2575-ADJ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758485"/>
                  </a:ext>
                </a:extLst>
              </a:tr>
              <a:tr h="49541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dirty="0"/>
                        <a:t>Input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dirty="0"/>
                        <a:t>4.5 V – 18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dirty="0"/>
                        <a:t>1.2 V – 37 V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604871"/>
                  </a:ext>
                </a:extLst>
              </a:tr>
              <a:tr h="49541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dirty="0"/>
                        <a:t>Output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dirty="0"/>
                        <a:t>3.3, 5, 12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3.3, 5, 12 V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028740"/>
                  </a:ext>
                </a:extLst>
              </a:tr>
              <a:tr h="49541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dirty="0"/>
                        <a:t>Output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dirty="0"/>
                        <a:t>1.5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dirty="0"/>
                        <a:t>1 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136713"/>
                  </a:ext>
                </a:extLst>
              </a:tr>
              <a:tr h="49541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dirty="0"/>
                        <a:t>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dirty="0"/>
                        <a:t>Up to 92 %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dirty="0"/>
                        <a:t>87.5 %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91355"/>
                  </a:ext>
                </a:extLst>
              </a:tr>
              <a:tr h="49541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dirty="0"/>
                        <a:t>Operating Switching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dirty="0"/>
                        <a:t>1.4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100" dirty="0"/>
                        <a:t>52 kHz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014389"/>
                  </a:ext>
                </a:extLst>
              </a:tr>
              <a:tr h="49541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Dimension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2.82 x 2.65 x 1.45 mm</a:t>
                      </a:r>
                    </a:p>
                    <a:p>
                      <a:pPr algn="ctr"/>
                      <a:r>
                        <a:rPr lang="en-US" sz="1100" dirty="0"/>
                        <a:t>(with distance between 2 pins is 0.95  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10.67 x 4.83 x 30.84 mm</a:t>
                      </a:r>
                    </a:p>
                    <a:p>
                      <a:pPr algn="ctr"/>
                      <a:r>
                        <a:rPr lang="en-US" sz="1100" dirty="0"/>
                        <a:t>(with distance between 2 pins is 1.7 mm)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676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619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"/>
    </mc:Choice>
    <mc:Fallback xmlns="">
      <p:transition spd="slow" advTm="6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ctrTitle"/>
          </p:nvPr>
        </p:nvSpPr>
        <p:spPr>
          <a:xfrm flipH="1">
            <a:off x="3438939" y="3421705"/>
            <a:ext cx="5773844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Transformer Selection</a:t>
            </a:r>
            <a:endParaRPr sz="4400" dirty="0"/>
          </a:p>
        </p:txBody>
      </p:sp>
      <p:grpSp>
        <p:nvGrpSpPr>
          <p:cNvPr id="237" name="Google Shape;237;p39"/>
          <p:cNvGrpSpPr/>
          <p:nvPr/>
        </p:nvGrpSpPr>
        <p:grpSpPr>
          <a:xfrm>
            <a:off x="8090507" y="1631826"/>
            <a:ext cx="423413" cy="421569"/>
            <a:chOff x="7703675" y="2541175"/>
            <a:chExt cx="499425" cy="497250"/>
          </a:xfrm>
        </p:grpSpPr>
        <p:sp>
          <p:nvSpPr>
            <p:cNvPr id="238" name="Google Shape;238;p39"/>
            <p:cNvSpPr/>
            <p:nvPr/>
          </p:nvSpPr>
          <p:spPr>
            <a:xfrm>
              <a:off x="7847475" y="2698600"/>
              <a:ext cx="355625" cy="339825"/>
            </a:xfrm>
            <a:custGeom>
              <a:avLst/>
              <a:gdLst/>
              <a:ahLst/>
              <a:cxnLst/>
              <a:rect l="l" t="t" r="r" b="b"/>
              <a:pathLst>
                <a:path w="14225" h="13593" extrusionOk="0">
                  <a:moveTo>
                    <a:pt x="5439" y="1112"/>
                  </a:moveTo>
                  <a:cubicBezTo>
                    <a:pt x="6380" y="1112"/>
                    <a:pt x="7409" y="1547"/>
                    <a:pt x="8123" y="2262"/>
                  </a:cubicBezTo>
                  <a:cubicBezTo>
                    <a:pt x="9657" y="3726"/>
                    <a:pt x="9657" y="6184"/>
                    <a:pt x="8123" y="7648"/>
                  </a:cubicBezTo>
                  <a:cubicBezTo>
                    <a:pt x="7409" y="8363"/>
                    <a:pt x="6450" y="8799"/>
                    <a:pt x="5439" y="8799"/>
                  </a:cubicBezTo>
                  <a:cubicBezTo>
                    <a:pt x="4428" y="8799"/>
                    <a:pt x="3487" y="8363"/>
                    <a:pt x="2754" y="7648"/>
                  </a:cubicBezTo>
                  <a:cubicBezTo>
                    <a:pt x="1221" y="6184"/>
                    <a:pt x="1221" y="3726"/>
                    <a:pt x="2754" y="2262"/>
                  </a:cubicBezTo>
                  <a:cubicBezTo>
                    <a:pt x="3487" y="1547"/>
                    <a:pt x="4428" y="1112"/>
                    <a:pt x="5439" y="1112"/>
                  </a:cubicBezTo>
                  <a:close/>
                  <a:moveTo>
                    <a:pt x="5430" y="0"/>
                  </a:moveTo>
                  <a:cubicBezTo>
                    <a:pt x="4149" y="0"/>
                    <a:pt x="2859" y="493"/>
                    <a:pt x="1883" y="1478"/>
                  </a:cubicBezTo>
                  <a:cubicBezTo>
                    <a:pt x="0" y="3360"/>
                    <a:pt x="0" y="6550"/>
                    <a:pt x="1883" y="8520"/>
                  </a:cubicBezTo>
                  <a:cubicBezTo>
                    <a:pt x="2824" y="9461"/>
                    <a:pt x="4132" y="9967"/>
                    <a:pt x="5439" y="9967"/>
                  </a:cubicBezTo>
                  <a:cubicBezTo>
                    <a:pt x="6607" y="9967"/>
                    <a:pt x="7618" y="9601"/>
                    <a:pt x="8489" y="8886"/>
                  </a:cubicBezTo>
                  <a:lnTo>
                    <a:pt x="9797" y="10193"/>
                  </a:lnTo>
                  <a:lnTo>
                    <a:pt x="9221" y="10838"/>
                  </a:lnTo>
                  <a:lnTo>
                    <a:pt x="11540" y="13157"/>
                  </a:lnTo>
                  <a:cubicBezTo>
                    <a:pt x="11836" y="13453"/>
                    <a:pt x="12202" y="13592"/>
                    <a:pt x="12551" y="13592"/>
                  </a:cubicBezTo>
                  <a:cubicBezTo>
                    <a:pt x="12987" y="13592"/>
                    <a:pt x="13353" y="13453"/>
                    <a:pt x="13649" y="13157"/>
                  </a:cubicBezTo>
                  <a:cubicBezTo>
                    <a:pt x="14224" y="12581"/>
                    <a:pt x="14224" y="11570"/>
                    <a:pt x="13649" y="10978"/>
                  </a:cubicBezTo>
                  <a:lnTo>
                    <a:pt x="11331" y="8659"/>
                  </a:lnTo>
                  <a:lnTo>
                    <a:pt x="10668" y="9391"/>
                  </a:lnTo>
                  <a:lnTo>
                    <a:pt x="9361" y="8084"/>
                  </a:lnTo>
                  <a:cubicBezTo>
                    <a:pt x="10895" y="6114"/>
                    <a:pt x="10738" y="3221"/>
                    <a:pt x="8925" y="1478"/>
                  </a:cubicBezTo>
                  <a:cubicBezTo>
                    <a:pt x="7984" y="493"/>
                    <a:pt x="6711" y="0"/>
                    <a:pt x="543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9"/>
            <p:cNvSpPr/>
            <p:nvPr/>
          </p:nvSpPr>
          <p:spPr>
            <a:xfrm>
              <a:off x="7703675" y="26592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092"/>
                    <a:pt x="1970" y="2388"/>
                    <a:pt x="1673" y="2388"/>
                  </a:cubicBezTo>
                  <a:cubicBezTo>
                    <a:pt x="1307" y="2388"/>
                    <a:pt x="1098" y="2092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5892" y="3487"/>
                  </a:lnTo>
                  <a:cubicBezTo>
                    <a:pt x="6101" y="3051"/>
                    <a:pt x="6467" y="2615"/>
                    <a:pt x="6833" y="2249"/>
                  </a:cubicBezTo>
                  <a:cubicBezTo>
                    <a:pt x="8001" y="1081"/>
                    <a:pt x="9517" y="436"/>
                    <a:pt x="11191" y="436"/>
                  </a:cubicBezTo>
                  <a:cubicBezTo>
                    <a:pt x="11766" y="436"/>
                    <a:pt x="12359" y="506"/>
                    <a:pt x="12934" y="645"/>
                  </a:cubicBez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9"/>
            <p:cNvSpPr/>
            <p:nvPr/>
          </p:nvSpPr>
          <p:spPr>
            <a:xfrm>
              <a:off x="7910650" y="2776925"/>
              <a:ext cx="116375" cy="87175"/>
            </a:xfrm>
            <a:custGeom>
              <a:avLst/>
              <a:gdLst/>
              <a:ahLst/>
              <a:cxnLst/>
              <a:rect l="l" t="t" r="r" b="b"/>
              <a:pathLst>
                <a:path w="4655" h="3487" extrusionOk="0">
                  <a:moveTo>
                    <a:pt x="872" y="1"/>
                  </a:moveTo>
                  <a:cubicBezTo>
                    <a:pt x="1" y="1029"/>
                    <a:pt x="1" y="2476"/>
                    <a:pt x="803" y="3487"/>
                  </a:cubicBezTo>
                  <a:lnTo>
                    <a:pt x="4655" y="3487"/>
                  </a:lnTo>
                  <a:lnTo>
                    <a:pt x="465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9"/>
            <p:cNvSpPr/>
            <p:nvPr/>
          </p:nvSpPr>
          <p:spPr>
            <a:xfrm>
              <a:off x="7703675" y="2776925"/>
              <a:ext cx="132925" cy="87175"/>
            </a:xfrm>
            <a:custGeom>
              <a:avLst/>
              <a:gdLst/>
              <a:ahLst/>
              <a:cxnLst/>
              <a:rect l="l" t="t" r="r" b="b"/>
              <a:pathLst>
                <a:path w="5317" h="3487" extrusionOk="0">
                  <a:moveTo>
                    <a:pt x="1673" y="1169"/>
                  </a:moveTo>
                  <a:cubicBezTo>
                    <a:pt x="2039" y="1169"/>
                    <a:pt x="2266" y="1465"/>
                    <a:pt x="2266" y="1744"/>
                  </a:cubicBezTo>
                  <a:cubicBezTo>
                    <a:pt x="2336" y="2110"/>
                    <a:pt x="1970" y="2406"/>
                    <a:pt x="1673" y="2406"/>
                  </a:cubicBezTo>
                  <a:cubicBezTo>
                    <a:pt x="1307" y="2406"/>
                    <a:pt x="1098" y="2110"/>
                    <a:pt x="1098" y="1744"/>
                  </a:cubicBezTo>
                  <a:cubicBezTo>
                    <a:pt x="1028" y="1465"/>
                    <a:pt x="1395" y="1169"/>
                    <a:pt x="1673" y="1169"/>
                  </a:cubicBezTo>
                  <a:close/>
                  <a:moveTo>
                    <a:pt x="0" y="1"/>
                  </a:moveTo>
                  <a:lnTo>
                    <a:pt x="0" y="3487"/>
                  </a:lnTo>
                  <a:lnTo>
                    <a:pt x="5317" y="3487"/>
                  </a:lnTo>
                  <a:cubicBezTo>
                    <a:pt x="5160" y="2981"/>
                    <a:pt x="5090" y="2406"/>
                    <a:pt x="5090" y="1831"/>
                  </a:cubicBezTo>
                  <a:cubicBezTo>
                    <a:pt x="5090" y="1238"/>
                    <a:pt x="5160" y="593"/>
                    <a:pt x="53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9"/>
            <p:cNvSpPr/>
            <p:nvPr/>
          </p:nvSpPr>
          <p:spPr>
            <a:xfrm>
              <a:off x="7703675" y="25411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110"/>
                    <a:pt x="1970" y="2388"/>
                    <a:pt x="1673" y="2388"/>
                  </a:cubicBezTo>
                  <a:cubicBezTo>
                    <a:pt x="1307" y="2388"/>
                    <a:pt x="1098" y="2110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12934" y="3487"/>
                  </a:ln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" name="Google Shape;243;p39">
            <a:hlinkClick r:id="rId3" action="ppaction://hlinksldjump"/>
          </p:cNvPr>
          <p:cNvSpPr/>
          <p:nvPr/>
        </p:nvSpPr>
        <p:spPr>
          <a:xfrm>
            <a:off x="7955364" y="1533911"/>
            <a:ext cx="620100" cy="617400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1A921C12-D0EF-42F6-91B5-928F76313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214" y="0"/>
            <a:ext cx="830862" cy="91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2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"/>
    </mc:Choice>
    <mc:Fallback xmlns="">
      <p:transition spd="slow" advTm="67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4A3EAC00-9099-429F-A618-A988E90B5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214" y="0"/>
            <a:ext cx="830862" cy="914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B8561D-2F42-4683-901D-8F49DCFE8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0577" y="914101"/>
            <a:ext cx="3846985" cy="3815154"/>
          </a:xfrm>
          <a:prstGeom prst="rect">
            <a:avLst/>
          </a:prstGeom>
        </p:spPr>
      </p:pic>
      <p:sp>
        <p:nvSpPr>
          <p:cNvPr id="20" name="Google Shape;233;p39">
            <a:extLst>
              <a:ext uri="{FF2B5EF4-FFF2-40B4-BE49-F238E27FC236}">
                <a16:creationId xmlns:a16="http://schemas.microsoft.com/office/drawing/2014/main" id="{A3B5B066-0E45-45B6-9747-FDF48E7F173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2080592" y="-222089"/>
            <a:ext cx="4306956" cy="13582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Tamura 3FD-424</a:t>
            </a:r>
            <a:endParaRPr sz="4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3CACE7-C3E8-48D4-9A1A-913B684742D7}"/>
              </a:ext>
            </a:extLst>
          </p:cNvPr>
          <p:cNvSpPr/>
          <p:nvPr/>
        </p:nvSpPr>
        <p:spPr>
          <a:xfrm>
            <a:off x="2350604" y="3902075"/>
            <a:ext cx="3766930" cy="17145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687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"/>
    </mc:Choice>
    <mc:Fallback xmlns="">
      <p:transition spd="slow" advTm="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6">
            <a:hlinkClick r:id="rId3" action="ppaction://hlinksldjump"/>
          </p:cNvPr>
          <p:cNvSpPr/>
          <p:nvPr/>
        </p:nvSpPr>
        <p:spPr>
          <a:xfrm>
            <a:off x="464321" y="277579"/>
            <a:ext cx="620100" cy="617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7979F4-184C-4012-A857-576F72BAD5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 Idea of automating the process of interacting with window blinds</a:t>
            </a:r>
          </a:p>
          <a:p>
            <a:r>
              <a:rPr lang="en-US" dirty="0"/>
              <a:t>Smart blind:</a:t>
            </a:r>
          </a:p>
          <a:p>
            <a:pPr lvl="1"/>
            <a:r>
              <a:rPr lang="en-US" dirty="0"/>
              <a:t> to replace conventional blinds</a:t>
            </a:r>
          </a:p>
          <a:p>
            <a:pPr lvl="1"/>
            <a:r>
              <a:rPr lang="en-US" dirty="0"/>
              <a:t>To provide energy saving benefits in addition to environmental advantages</a:t>
            </a:r>
          </a:p>
        </p:txBody>
      </p:sp>
      <p:sp>
        <p:nvSpPr>
          <p:cNvPr id="191" name="Google Shape;191;p3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Project Idea</a:t>
            </a:r>
            <a:endParaRPr sz="4400" dirty="0"/>
          </a:p>
        </p:txBody>
      </p:sp>
      <p:cxnSp>
        <p:nvCxnSpPr>
          <p:cNvPr id="194" name="Google Shape;194;p36"/>
          <p:cNvCxnSpPr/>
          <p:nvPr/>
        </p:nvCxnSpPr>
        <p:spPr>
          <a:xfrm>
            <a:off x="0" y="4028275"/>
            <a:ext cx="15615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95" name="Google Shape;195;p36"/>
          <p:cNvGrpSpPr/>
          <p:nvPr/>
        </p:nvGrpSpPr>
        <p:grpSpPr>
          <a:xfrm>
            <a:off x="562786" y="375605"/>
            <a:ext cx="423413" cy="421569"/>
            <a:chOff x="7703675" y="2541175"/>
            <a:chExt cx="499425" cy="497250"/>
          </a:xfrm>
        </p:grpSpPr>
        <p:sp>
          <p:nvSpPr>
            <p:cNvPr id="196" name="Google Shape;196;p36"/>
            <p:cNvSpPr/>
            <p:nvPr/>
          </p:nvSpPr>
          <p:spPr>
            <a:xfrm>
              <a:off x="7847475" y="2698600"/>
              <a:ext cx="355625" cy="339825"/>
            </a:xfrm>
            <a:custGeom>
              <a:avLst/>
              <a:gdLst/>
              <a:ahLst/>
              <a:cxnLst/>
              <a:rect l="l" t="t" r="r" b="b"/>
              <a:pathLst>
                <a:path w="14225" h="13593" extrusionOk="0">
                  <a:moveTo>
                    <a:pt x="5439" y="1112"/>
                  </a:moveTo>
                  <a:cubicBezTo>
                    <a:pt x="6380" y="1112"/>
                    <a:pt x="7409" y="1547"/>
                    <a:pt x="8123" y="2262"/>
                  </a:cubicBezTo>
                  <a:cubicBezTo>
                    <a:pt x="9657" y="3726"/>
                    <a:pt x="9657" y="6184"/>
                    <a:pt x="8123" y="7648"/>
                  </a:cubicBezTo>
                  <a:cubicBezTo>
                    <a:pt x="7409" y="8363"/>
                    <a:pt x="6450" y="8799"/>
                    <a:pt x="5439" y="8799"/>
                  </a:cubicBezTo>
                  <a:cubicBezTo>
                    <a:pt x="4428" y="8799"/>
                    <a:pt x="3487" y="8363"/>
                    <a:pt x="2754" y="7648"/>
                  </a:cubicBezTo>
                  <a:cubicBezTo>
                    <a:pt x="1221" y="6184"/>
                    <a:pt x="1221" y="3726"/>
                    <a:pt x="2754" y="2262"/>
                  </a:cubicBezTo>
                  <a:cubicBezTo>
                    <a:pt x="3487" y="1547"/>
                    <a:pt x="4428" y="1112"/>
                    <a:pt x="5439" y="1112"/>
                  </a:cubicBezTo>
                  <a:close/>
                  <a:moveTo>
                    <a:pt x="5430" y="0"/>
                  </a:moveTo>
                  <a:cubicBezTo>
                    <a:pt x="4149" y="0"/>
                    <a:pt x="2859" y="493"/>
                    <a:pt x="1883" y="1478"/>
                  </a:cubicBezTo>
                  <a:cubicBezTo>
                    <a:pt x="0" y="3360"/>
                    <a:pt x="0" y="6550"/>
                    <a:pt x="1883" y="8520"/>
                  </a:cubicBezTo>
                  <a:cubicBezTo>
                    <a:pt x="2824" y="9461"/>
                    <a:pt x="4132" y="9967"/>
                    <a:pt x="5439" y="9967"/>
                  </a:cubicBezTo>
                  <a:cubicBezTo>
                    <a:pt x="6607" y="9967"/>
                    <a:pt x="7618" y="9601"/>
                    <a:pt x="8489" y="8886"/>
                  </a:cubicBezTo>
                  <a:lnTo>
                    <a:pt x="9797" y="10193"/>
                  </a:lnTo>
                  <a:lnTo>
                    <a:pt x="9221" y="10838"/>
                  </a:lnTo>
                  <a:lnTo>
                    <a:pt x="11540" y="13157"/>
                  </a:lnTo>
                  <a:cubicBezTo>
                    <a:pt x="11836" y="13453"/>
                    <a:pt x="12202" y="13592"/>
                    <a:pt x="12551" y="13592"/>
                  </a:cubicBezTo>
                  <a:cubicBezTo>
                    <a:pt x="12987" y="13592"/>
                    <a:pt x="13353" y="13453"/>
                    <a:pt x="13649" y="13157"/>
                  </a:cubicBezTo>
                  <a:cubicBezTo>
                    <a:pt x="14224" y="12581"/>
                    <a:pt x="14224" y="11570"/>
                    <a:pt x="13649" y="10978"/>
                  </a:cubicBezTo>
                  <a:lnTo>
                    <a:pt x="11331" y="8659"/>
                  </a:lnTo>
                  <a:lnTo>
                    <a:pt x="10668" y="9391"/>
                  </a:lnTo>
                  <a:lnTo>
                    <a:pt x="9361" y="8084"/>
                  </a:lnTo>
                  <a:cubicBezTo>
                    <a:pt x="10895" y="6114"/>
                    <a:pt x="10738" y="3221"/>
                    <a:pt x="8925" y="1478"/>
                  </a:cubicBezTo>
                  <a:cubicBezTo>
                    <a:pt x="7984" y="493"/>
                    <a:pt x="6711" y="0"/>
                    <a:pt x="543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6"/>
            <p:cNvSpPr/>
            <p:nvPr/>
          </p:nvSpPr>
          <p:spPr>
            <a:xfrm>
              <a:off x="7703675" y="26592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092"/>
                    <a:pt x="1970" y="2388"/>
                    <a:pt x="1673" y="2388"/>
                  </a:cubicBezTo>
                  <a:cubicBezTo>
                    <a:pt x="1307" y="2388"/>
                    <a:pt x="1098" y="2092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5892" y="3487"/>
                  </a:lnTo>
                  <a:cubicBezTo>
                    <a:pt x="6101" y="3051"/>
                    <a:pt x="6467" y="2615"/>
                    <a:pt x="6833" y="2249"/>
                  </a:cubicBezTo>
                  <a:cubicBezTo>
                    <a:pt x="8001" y="1081"/>
                    <a:pt x="9517" y="436"/>
                    <a:pt x="11191" y="436"/>
                  </a:cubicBezTo>
                  <a:cubicBezTo>
                    <a:pt x="11766" y="436"/>
                    <a:pt x="12359" y="506"/>
                    <a:pt x="12934" y="645"/>
                  </a:cubicBez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6"/>
            <p:cNvSpPr/>
            <p:nvPr/>
          </p:nvSpPr>
          <p:spPr>
            <a:xfrm>
              <a:off x="7910650" y="2776925"/>
              <a:ext cx="116375" cy="87175"/>
            </a:xfrm>
            <a:custGeom>
              <a:avLst/>
              <a:gdLst/>
              <a:ahLst/>
              <a:cxnLst/>
              <a:rect l="l" t="t" r="r" b="b"/>
              <a:pathLst>
                <a:path w="4655" h="3487" extrusionOk="0">
                  <a:moveTo>
                    <a:pt x="872" y="1"/>
                  </a:moveTo>
                  <a:cubicBezTo>
                    <a:pt x="1" y="1029"/>
                    <a:pt x="1" y="2476"/>
                    <a:pt x="803" y="3487"/>
                  </a:cubicBezTo>
                  <a:lnTo>
                    <a:pt x="4655" y="3487"/>
                  </a:lnTo>
                  <a:lnTo>
                    <a:pt x="465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6"/>
            <p:cNvSpPr/>
            <p:nvPr/>
          </p:nvSpPr>
          <p:spPr>
            <a:xfrm>
              <a:off x="7703675" y="2776925"/>
              <a:ext cx="132925" cy="87175"/>
            </a:xfrm>
            <a:custGeom>
              <a:avLst/>
              <a:gdLst/>
              <a:ahLst/>
              <a:cxnLst/>
              <a:rect l="l" t="t" r="r" b="b"/>
              <a:pathLst>
                <a:path w="5317" h="3487" extrusionOk="0">
                  <a:moveTo>
                    <a:pt x="1673" y="1169"/>
                  </a:moveTo>
                  <a:cubicBezTo>
                    <a:pt x="2039" y="1169"/>
                    <a:pt x="2266" y="1465"/>
                    <a:pt x="2266" y="1744"/>
                  </a:cubicBezTo>
                  <a:cubicBezTo>
                    <a:pt x="2336" y="2110"/>
                    <a:pt x="1970" y="2406"/>
                    <a:pt x="1673" y="2406"/>
                  </a:cubicBezTo>
                  <a:cubicBezTo>
                    <a:pt x="1307" y="2406"/>
                    <a:pt x="1098" y="2110"/>
                    <a:pt x="1098" y="1744"/>
                  </a:cubicBezTo>
                  <a:cubicBezTo>
                    <a:pt x="1028" y="1465"/>
                    <a:pt x="1395" y="1169"/>
                    <a:pt x="1673" y="1169"/>
                  </a:cubicBezTo>
                  <a:close/>
                  <a:moveTo>
                    <a:pt x="0" y="1"/>
                  </a:moveTo>
                  <a:lnTo>
                    <a:pt x="0" y="3487"/>
                  </a:lnTo>
                  <a:lnTo>
                    <a:pt x="5317" y="3487"/>
                  </a:lnTo>
                  <a:cubicBezTo>
                    <a:pt x="5160" y="2981"/>
                    <a:pt x="5090" y="2406"/>
                    <a:pt x="5090" y="1831"/>
                  </a:cubicBezTo>
                  <a:cubicBezTo>
                    <a:pt x="5090" y="1238"/>
                    <a:pt x="5160" y="593"/>
                    <a:pt x="53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6"/>
            <p:cNvSpPr/>
            <p:nvPr/>
          </p:nvSpPr>
          <p:spPr>
            <a:xfrm>
              <a:off x="7703675" y="25411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110"/>
                    <a:pt x="1970" y="2388"/>
                    <a:pt x="1673" y="2388"/>
                  </a:cubicBezTo>
                  <a:cubicBezTo>
                    <a:pt x="1307" y="2388"/>
                    <a:pt x="1098" y="2110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12934" y="3487"/>
                  </a:ln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Picture 1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ABE555F-AC2E-41D3-AB9B-EE069AA13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781" y="0"/>
            <a:ext cx="1114244" cy="1114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ctrTitle"/>
          </p:nvPr>
        </p:nvSpPr>
        <p:spPr>
          <a:xfrm flipH="1">
            <a:off x="3948300" y="2571750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Power Delivery</a:t>
            </a:r>
            <a:endParaRPr sz="4400" dirty="0"/>
          </a:p>
        </p:txBody>
      </p:sp>
      <p:grpSp>
        <p:nvGrpSpPr>
          <p:cNvPr id="237" name="Google Shape;237;p39"/>
          <p:cNvGrpSpPr/>
          <p:nvPr/>
        </p:nvGrpSpPr>
        <p:grpSpPr>
          <a:xfrm>
            <a:off x="343922" y="175306"/>
            <a:ext cx="423413" cy="421569"/>
            <a:chOff x="7703675" y="2541175"/>
            <a:chExt cx="499425" cy="497250"/>
          </a:xfrm>
        </p:grpSpPr>
        <p:sp>
          <p:nvSpPr>
            <p:cNvPr id="238" name="Google Shape;238;p39"/>
            <p:cNvSpPr/>
            <p:nvPr/>
          </p:nvSpPr>
          <p:spPr>
            <a:xfrm>
              <a:off x="7847475" y="2698600"/>
              <a:ext cx="355625" cy="339825"/>
            </a:xfrm>
            <a:custGeom>
              <a:avLst/>
              <a:gdLst/>
              <a:ahLst/>
              <a:cxnLst/>
              <a:rect l="l" t="t" r="r" b="b"/>
              <a:pathLst>
                <a:path w="14225" h="13593" extrusionOk="0">
                  <a:moveTo>
                    <a:pt x="5439" y="1112"/>
                  </a:moveTo>
                  <a:cubicBezTo>
                    <a:pt x="6380" y="1112"/>
                    <a:pt x="7409" y="1547"/>
                    <a:pt x="8123" y="2262"/>
                  </a:cubicBezTo>
                  <a:cubicBezTo>
                    <a:pt x="9657" y="3726"/>
                    <a:pt x="9657" y="6184"/>
                    <a:pt x="8123" y="7648"/>
                  </a:cubicBezTo>
                  <a:cubicBezTo>
                    <a:pt x="7409" y="8363"/>
                    <a:pt x="6450" y="8799"/>
                    <a:pt x="5439" y="8799"/>
                  </a:cubicBezTo>
                  <a:cubicBezTo>
                    <a:pt x="4428" y="8799"/>
                    <a:pt x="3487" y="8363"/>
                    <a:pt x="2754" y="7648"/>
                  </a:cubicBezTo>
                  <a:cubicBezTo>
                    <a:pt x="1221" y="6184"/>
                    <a:pt x="1221" y="3726"/>
                    <a:pt x="2754" y="2262"/>
                  </a:cubicBezTo>
                  <a:cubicBezTo>
                    <a:pt x="3487" y="1547"/>
                    <a:pt x="4428" y="1112"/>
                    <a:pt x="5439" y="1112"/>
                  </a:cubicBezTo>
                  <a:close/>
                  <a:moveTo>
                    <a:pt x="5430" y="0"/>
                  </a:moveTo>
                  <a:cubicBezTo>
                    <a:pt x="4149" y="0"/>
                    <a:pt x="2859" y="493"/>
                    <a:pt x="1883" y="1478"/>
                  </a:cubicBezTo>
                  <a:cubicBezTo>
                    <a:pt x="0" y="3360"/>
                    <a:pt x="0" y="6550"/>
                    <a:pt x="1883" y="8520"/>
                  </a:cubicBezTo>
                  <a:cubicBezTo>
                    <a:pt x="2824" y="9461"/>
                    <a:pt x="4132" y="9967"/>
                    <a:pt x="5439" y="9967"/>
                  </a:cubicBezTo>
                  <a:cubicBezTo>
                    <a:pt x="6607" y="9967"/>
                    <a:pt x="7618" y="9601"/>
                    <a:pt x="8489" y="8886"/>
                  </a:cubicBezTo>
                  <a:lnTo>
                    <a:pt x="9797" y="10193"/>
                  </a:lnTo>
                  <a:lnTo>
                    <a:pt x="9221" y="10838"/>
                  </a:lnTo>
                  <a:lnTo>
                    <a:pt x="11540" y="13157"/>
                  </a:lnTo>
                  <a:cubicBezTo>
                    <a:pt x="11836" y="13453"/>
                    <a:pt x="12202" y="13592"/>
                    <a:pt x="12551" y="13592"/>
                  </a:cubicBezTo>
                  <a:cubicBezTo>
                    <a:pt x="12987" y="13592"/>
                    <a:pt x="13353" y="13453"/>
                    <a:pt x="13649" y="13157"/>
                  </a:cubicBezTo>
                  <a:cubicBezTo>
                    <a:pt x="14224" y="12581"/>
                    <a:pt x="14224" y="11570"/>
                    <a:pt x="13649" y="10978"/>
                  </a:cubicBezTo>
                  <a:lnTo>
                    <a:pt x="11331" y="8659"/>
                  </a:lnTo>
                  <a:lnTo>
                    <a:pt x="10668" y="9391"/>
                  </a:lnTo>
                  <a:lnTo>
                    <a:pt x="9361" y="8084"/>
                  </a:lnTo>
                  <a:cubicBezTo>
                    <a:pt x="10895" y="6114"/>
                    <a:pt x="10738" y="3221"/>
                    <a:pt x="8925" y="1478"/>
                  </a:cubicBezTo>
                  <a:cubicBezTo>
                    <a:pt x="7984" y="493"/>
                    <a:pt x="6711" y="0"/>
                    <a:pt x="543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9"/>
            <p:cNvSpPr/>
            <p:nvPr/>
          </p:nvSpPr>
          <p:spPr>
            <a:xfrm>
              <a:off x="7703675" y="26592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092"/>
                    <a:pt x="1970" y="2388"/>
                    <a:pt x="1673" y="2388"/>
                  </a:cubicBezTo>
                  <a:cubicBezTo>
                    <a:pt x="1307" y="2388"/>
                    <a:pt x="1098" y="2092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5892" y="3487"/>
                  </a:lnTo>
                  <a:cubicBezTo>
                    <a:pt x="6101" y="3051"/>
                    <a:pt x="6467" y="2615"/>
                    <a:pt x="6833" y="2249"/>
                  </a:cubicBezTo>
                  <a:cubicBezTo>
                    <a:pt x="8001" y="1081"/>
                    <a:pt x="9517" y="436"/>
                    <a:pt x="11191" y="436"/>
                  </a:cubicBezTo>
                  <a:cubicBezTo>
                    <a:pt x="11766" y="436"/>
                    <a:pt x="12359" y="506"/>
                    <a:pt x="12934" y="645"/>
                  </a:cubicBez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9"/>
            <p:cNvSpPr/>
            <p:nvPr/>
          </p:nvSpPr>
          <p:spPr>
            <a:xfrm>
              <a:off x="7910650" y="2776925"/>
              <a:ext cx="116375" cy="87175"/>
            </a:xfrm>
            <a:custGeom>
              <a:avLst/>
              <a:gdLst/>
              <a:ahLst/>
              <a:cxnLst/>
              <a:rect l="l" t="t" r="r" b="b"/>
              <a:pathLst>
                <a:path w="4655" h="3487" extrusionOk="0">
                  <a:moveTo>
                    <a:pt x="872" y="1"/>
                  </a:moveTo>
                  <a:cubicBezTo>
                    <a:pt x="1" y="1029"/>
                    <a:pt x="1" y="2476"/>
                    <a:pt x="803" y="3487"/>
                  </a:cubicBezTo>
                  <a:lnTo>
                    <a:pt x="4655" y="3487"/>
                  </a:lnTo>
                  <a:lnTo>
                    <a:pt x="465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9"/>
            <p:cNvSpPr/>
            <p:nvPr/>
          </p:nvSpPr>
          <p:spPr>
            <a:xfrm>
              <a:off x="7703675" y="2776925"/>
              <a:ext cx="132925" cy="87175"/>
            </a:xfrm>
            <a:custGeom>
              <a:avLst/>
              <a:gdLst/>
              <a:ahLst/>
              <a:cxnLst/>
              <a:rect l="l" t="t" r="r" b="b"/>
              <a:pathLst>
                <a:path w="5317" h="3487" extrusionOk="0">
                  <a:moveTo>
                    <a:pt x="1673" y="1169"/>
                  </a:moveTo>
                  <a:cubicBezTo>
                    <a:pt x="2039" y="1169"/>
                    <a:pt x="2266" y="1465"/>
                    <a:pt x="2266" y="1744"/>
                  </a:cubicBezTo>
                  <a:cubicBezTo>
                    <a:pt x="2336" y="2110"/>
                    <a:pt x="1970" y="2406"/>
                    <a:pt x="1673" y="2406"/>
                  </a:cubicBezTo>
                  <a:cubicBezTo>
                    <a:pt x="1307" y="2406"/>
                    <a:pt x="1098" y="2110"/>
                    <a:pt x="1098" y="1744"/>
                  </a:cubicBezTo>
                  <a:cubicBezTo>
                    <a:pt x="1028" y="1465"/>
                    <a:pt x="1395" y="1169"/>
                    <a:pt x="1673" y="1169"/>
                  </a:cubicBezTo>
                  <a:close/>
                  <a:moveTo>
                    <a:pt x="0" y="1"/>
                  </a:moveTo>
                  <a:lnTo>
                    <a:pt x="0" y="3487"/>
                  </a:lnTo>
                  <a:lnTo>
                    <a:pt x="5317" y="3487"/>
                  </a:lnTo>
                  <a:cubicBezTo>
                    <a:pt x="5160" y="2981"/>
                    <a:pt x="5090" y="2406"/>
                    <a:pt x="5090" y="1831"/>
                  </a:cubicBezTo>
                  <a:cubicBezTo>
                    <a:pt x="5090" y="1238"/>
                    <a:pt x="5160" y="593"/>
                    <a:pt x="53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9"/>
            <p:cNvSpPr/>
            <p:nvPr/>
          </p:nvSpPr>
          <p:spPr>
            <a:xfrm>
              <a:off x="7703675" y="25411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110"/>
                    <a:pt x="1970" y="2388"/>
                    <a:pt x="1673" y="2388"/>
                  </a:cubicBezTo>
                  <a:cubicBezTo>
                    <a:pt x="1307" y="2388"/>
                    <a:pt x="1098" y="2110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12934" y="3487"/>
                  </a:ln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" name="Google Shape;243;p39">
            <a:hlinkClick r:id="rId3" action="ppaction://hlinksldjump"/>
          </p:cNvPr>
          <p:cNvSpPr/>
          <p:nvPr/>
        </p:nvSpPr>
        <p:spPr>
          <a:xfrm>
            <a:off x="245579" y="77391"/>
            <a:ext cx="620100" cy="617400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F33BC9D-0680-4D97-B878-9B7E2421F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138" y="0"/>
            <a:ext cx="830862" cy="91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69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 txBox="1">
            <a:spLocks noGrp="1"/>
          </p:cNvSpPr>
          <p:nvPr>
            <p:ph type="body" idx="1"/>
          </p:nvPr>
        </p:nvSpPr>
        <p:spPr>
          <a:xfrm>
            <a:off x="870650" y="1144200"/>
            <a:ext cx="6919200" cy="35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434343"/>
              </a:solidFill>
            </a:endParaRPr>
          </a:p>
        </p:txBody>
      </p:sp>
      <p:sp>
        <p:nvSpPr>
          <p:cNvPr id="159" name="Google Shape;159;p34"/>
          <p:cNvSpPr txBox="1">
            <a:spLocks noGrp="1"/>
          </p:cNvSpPr>
          <p:nvPr>
            <p:ph type="ctrTitle"/>
          </p:nvPr>
        </p:nvSpPr>
        <p:spPr>
          <a:xfrm>
            <a:off x="1964850" y="-98781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/>
              <a:t>Schematic</a:t>
            </a:r>
            <a:endParaRPr sz="3500" dirty="0"/>
          </a:p>
        </p:txBody>
      </p:sp>
      <p:pic>
        <p:nvPicPr>
          <p:cNvPr id="5" name="Picture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A1D92AC-77F9-4999-AE4B-4E7143691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748" y="0"/>
            <a:ext cx="770252" cy="8474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9ED474-84F4-402D-8954-7062C9EB8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59" y="579222"/>
            <a:ext cx="7978281" cy="4653082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C8F8F2B-54CA-4643-8C8D-95433B63FA99}"/>
              </a:ext>
            </a:extLst>
          </p:cNvPr>
          <p:cNvSpPr/>
          <p:nvPr/>
        </p:nvSpPr>
        <p:spPr>
          <a:xfrm>
            <a:off x="1194598" y="695772"/>
            <a:ext cx="770252" cy="300038"/>
          </a:xfrm>
          <a:prstGeom prst="wedgeRoundRectCallout">
            <a:avLst>
              <a:gd name="adj1" fmla="val -12098"/>
              <a:gd name="adj2" fmla="val 1007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/>
              <a:t>Xformer</a:t>
            </a:r>
            <a:endParaRPr lang="en-US" sz="1000" dirty="0"/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A0B6F08-7C47-4915-9E63-CE40768C6903}"/>
              </a:ext>
            </a:extLst>
          </p:cNvPr>
          <p:cNvSpPr/>
          <p:nvPr/>
        </p:nvSpPr>
        <p:spPr>
          <a:xfrm>
            <a:off x="2338388" y="661987"/>
            <a:ext cx="1133475" cy="252413"/>
          </a:xfrm>
          <a:prstGeom prst="wedgeRoundRectCallout">
            <a:avLst>
              <a:gd name="adj1" fmla="val 5607"/>
              <a:gd name="adj2" fmla="val 813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5V Regulator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1FCA4FA-DA31-469B-805F-F5ED60F14330}"/>
              </a:ext>
            </a:extLst>
          </p:cNvPr>
          <p:cNvSpPr/>
          <p:nvPr/>
        </p:nvSpPr>
        <p:spPr>
          <a:xfrm>
            <a:off x="2428876" y="1752599"/>
            <a:ext cx="1133475" cy="252413"/>
          </a:xfrm>
          <a:prstGeom prst="wedgeRoundRectCallout">
            <a:avLst>
              <a:gd name="adj1" fmla="val 985"/>
              <a:gd name="adj2" fmla="val 7943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3.3V Regulator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2ECDE8C-1B5F-411E-B22D-BF261C9B3ACB}"/>
              </a:ext>
            </a:extLst>
          </p:cNvPr>
          <p:cNvSpPr/>
          <p:nvPr/>
        </p:nvSpPr>
        <p:spPr>
          <a:xfrm>
            <a:off x="6067425" y="612427"/>
            <a:ext cx="671512" cy="252413"/>
          </a:xfrm>
          <a:prstGeom prst="wedgeRoundRectCallout">
            <a:avLst>
              <a:gd name="adj1" fmla="val 69946"/>
              <a:gd name="adj2" fmla="val 6434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SSR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CC8A7D1-967C-45F1-A12A-24716FEC28C3}"/>
              </a:ext>
            </a:extLst>
          </p:cNvPr>
          <p:cNvSpPr/>
          <p:nvPr/>
        </p:nvSpPr>
        <p:spPr>
          <a:xfrm>
            <a:off x="1012986" y="1752599"/>
            <a:ext cx="1133475" cy="252413"/>
          </a:xfrm>
          <a:prstGeom prst="wedgeRoundRectCallout">
            <a:avLst>
              <a:gd name="adj1" fmla="val 37655"/>
              <a:gd name="adj2" fmla="val -923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Rectifier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 animBg="1"/>
      <p:bldP spid="18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 txBox="1">
            <a:spLocks noGrp="1"/>
          </p:cNvSpPr>
          <p:nvPr>
            <p:ph type="body" idx="1"/>
          </p:nvPr>
        </p:nvSpPr>
        <p:spPr>
          <a:xfrm>
            <a:off x="870650" y="1144200"/>
            <a:ext cx="6919200" cy="35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434343"/>
              </a:solidFill>
            </a:endParaRPr>
          </a:p>
        </p:txBody>
      </p:sp>
      <p:sp>
        <p:nvSpPr>
          <p:cNvPr id="159" name="Google Shape;159;p34"/>
          <p:cNvSpPr txBox="1">
            <a:spLocks noGrp="1"/>
          </p:cNvSpPr>
          <p:nvPr>
            <p:ph type="ctrTitle"/>
          </p:nvPr>
        </p:nvSpPr>
        <p:spPr>
          <a:xfrm>
            <a:off x="1964850" y="118019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/>
              <a:t>Power Delivery</a:t>
            </a:r>
            <a:endParaRPr sz="3500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800AEC6-10F1-4E12-9BBE-207D02D4D1CC}"/>
              </a:ext>
            </a:extLst>
          </p:cNvPr>
          <p:cNvGraphicFramePr>
            <a:graphicFrameLocks noGrp="1"/>
          </p:cNvGraphicFramePr>
          <p:nvPr/>
        </p:nvGraphicFramePr>
        <p:xfrm>
          <a:off x="1374912" y="1064219"/>
          <a:ext cx="6394176" cy="366633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98544">
                  <a:extLst>
                    <a:ext uri="{9D8B030D-6E8A-4147-A177-3AD203B41FA5}">
                      <a16:colId xmlns:a16="http://schemas.microsoft.com/office/drawing/2014/main" val="657537179"/>
                    </a:ext>
                  </a:extLst>
                </a:gridCol>
                <a:gridCol w="1598544">
                  <a:extLst>
                    <a:ext uri="{9D8B030D-6E8A-4147-A177-3AD203B41FA5}">
                      <a16:colId xmlns:a16="http://schemas.microsoft.com/office/drawing/2014/main" val="219059328"/>
                    </a:ext>
                  </a:extLst>
                </a:gridCol>
                <a:gridCol w="1598544">
                  <a:extLst>
                    <a:ext uri="{9D8B030D-6E8A-4147-A177-3AD203B41FA5}">
                      <a16:colId xmlns:a16="http://schemas.microsoft.com/office/drawing/2014/main" val="2391428288"/>
                    </a:ext>
                  </a:extLst>
                </a:gridCol>
                <a:gridCol w="1598544">
                  <a:extLst>
                    <a:ext uri="{9D8B030D-6E8A-4147-A177-3AD203B41FA5}">
                      <a16:colId xmlns:a16="http://schemas.microsoft.com/office/drawing/2014/main" val="1941873539"/>
                    </a:ext>
                  </a:extLst>
                </a:gridCol>
              </a:tblGrid>
              <a:tr h="75314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Operating Voltage</a:t>
                      </a:r>
                    </a:p>
                    <a:p>
                      <a:pPr algn="ctr"/>
                      <a:r>
                        <a:rPr lang="en-US" dirty="0"/>
                        <a:t> (V)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Operating Current </a:t>
                      </a:r>
                    </a:p>
                    <a:p>
                      <a:pPr algn="ctr"/>
                      <a:r>
                        <a:rPr lang="en-US" dirty="0"/>
                        <a:t>(mA)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Power Consumption (W)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26760"/>
                  </a:ext>
                </a:extLst>
              </a:tr>
              <a:tr h="38180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PIR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1017684"/>
                  </a:ext>
                </a:extLst>
              </a:tr>
              <a:tr h="38180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395756"/>
                  </a:ext>
                </a:extLst>
              </a:tr>
              <a:tr h="38180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Relay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988208"/>
                  </a:ext>
                </a:extLst>
              </a:tr>
              <a:tr h="38180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Light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755625"/>
                  </a:ext>
                </a:extLst>
              </a:tr>
              <a:tr h="53347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Temperature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/>
                        <a:t>0.106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519126"/>
                  </a:ext>
                </a:extLst>
              </a:tr>
              <a:tr h="38180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PDLC Film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25387"/>
                  </a:ext>
                </a:extLst>
              </a:tr>
              <a:tr h="470714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 Power Consumption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/>
                        <a:t>5.8239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387500"/>
                  </a:ext>
                </a:extLst>
              </a:tr>
            </a:tbl>
          </a:graphicData>
        </a:graphic>
      </p:graphicFrame>
      <p:pic>
        <p:nvPicPr>
          <p:cNvPr id="5" name="Picture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A1D92AC-77F9-4999-AE4B-4E7143691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138" y="0"/>
            <a:ext cx="830862" cy="91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95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">
            <a:hlinkClick r:id="rId3" action="ppaction://hlinksldjump"/>
          </p:cNvPr>
          <p:cNvSpPr/>
          <p:nvPr/>
        </p:nvSpPr>
        <p:spPr>
          <a:xfrm>
            <a:off x="464321" y="277579"/>
            <a:ext cx="620100" cy="617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 txBox="1">
            <a:spLocks noGrp="1"/>
          </p:cNvSpPr>
          <p:nvPr>
            <p:ph type="ctrTitle"/>
          </p:nvPr>
        </p:nvSpPr>
        <p:spPr>
          <a:xfrm flipH="1">
            <a:off x="238081" y="3006175"/>
            <a:ext cx="8492559" cy="10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400"/>
              <a:t>PCB Design </a:t>
            </a:r>
            <a:endParaRPr sz="5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5400"/>
              <a:t>&amp; Testing</a:t>
            </a:r>
            <a:r>
              <a:rPr lang="en-US" sz="4400"/>
              <a:t> </a:t>
            </a:r>
            <a:endParaRPr sz="4400"/>
          </a:p>
        </p:txBody>
      </p:sp>
      <p:cxnSp>
        <p:nvCxnSpPr>
          <p:cNvPr id="44" name="Google Shape;44;p2"/>
          <p:cNvCxnSpPr/>
          <p:nvPr/>
        </p:nvCxnSpPr>
        <p:spPr>
          <a:xfrm>
            <a:off x="0" y="4256875"/>
            <a:ext cx="15615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5" name="Google Shape;45;p2"/>
          <p:cNvGrpSpPr/>
          <p:nvPr/>
        </p:nvGrpSpPr>
        <p:grpSpPr>
          <a:xfrm>
            <a:off x="562786" y="375605"/>
            <a:ext cx="423413" cy="421569"/>
            <a:chOff x="7703675" y="2541175"/>
            <a:chExt cx="499425" cy="497250"/>
          </a:xfrm>
        </p:grpSpPr>
        <p:sp>
          <p:nvSpPr>
            <p:cNvPr id="46" name="Google Shape;46;p2"/>
            <p:cNvSpPr/>
            <p:nvPr/>
          </p:nvSpPr>
          <p:spPr>
            <a:xfrm>
              <a:off x="7847475" y="2698600"/>
              <a:ext cx="355625" cy="339825"/>
            </a:xfrm>
            <a:custGeom>
              <a:avLst/>
              <a:gdLst/>
              <a:ahLst/>
              <a:cxnLst/>
              <a:rect l="l" t="t" r="r" b="b"/>
              <a:pathLst>
                <a:path w="14225" h="13593" extrusionOk="0">
                  <a:moveTo>
                    <a:pt x="5439" y="1112"/>
                  </a:moveTo>
                  <a:cubicBezTo>
                    <a:pt x="6380" y="1112"/>
                    <a:pt x="7409" y="1547"/>
                    <a:pt x="8123" y="2262"/>
                  </a:cubicBezTo>
                  <a:cubicBezTo>
                    <a:pt x="9657" y="3726"/>
                    <a:pt x="9657" y="6184"/>
                    <a:pt x="8123" y="7648"/>
                  </a:cubicBezTo>
                  <a:cubicBezTo>
                    <a:pt x="7409" y="8363"/>
                    <a:pt x="6450" y="8799"/>
                    <a:pt x="5439" y="8799"/>
                  </a:cubicBezTo>
                  <a:cubicBezTo>
                    <a:pt x="4428" y="8799"/>
                    <a:pt x="3487" y="8363"/>
                    <a:pt x="2754" y="7648"/>
                  </a:cubicBezTo>
                  <a:cubicBezTo>
                    <a:pt x="1221" y="6184"/>
                    <a:pt x="1221" y="3726"/>
                    <a:pt x="2754" y="2262"/>
                  </a:cubicBezTo>
                  <a:cubicBezTo>
                    <a:pt x="3487" y="1547"/>
                    <a:pt x="4428" y="1112"/>
                    <a:pt x="5439" y="1112"/>
                  </a:cubicBezTo>
                  <a:close/>
                  <a:moveTo>
                    <a:pt x="5430" y="0"/>
                  </a:moveTo>
                  <a:cubicBezTo>
                    <a:pt x="4149" y="0"/>
                    <a:pt x="2859" y="493"/>
                    <a:pt x="1883" y="1478"/>
                  </a:cubicBezTo>
                  <a:cubicBezTo>
                    <a:pt x="0" y="3360"/>
                    <a:pt x="0" y="6550"/>
                    <a:pt x="1883" y="8520"/>
                  </a:cubicBezTo>
                  <a:cubicBezTo>
                    <a:pt x="2824" y="9461"/>
                    <a:pt x="4132" y="9967"/>
                    <a:pt x="5439" y="9967"/>
                  </a:cubicBezTo>
                  <a:cubicBezTo>
                    <a:pt x="6607" y="9967"/>
                    <a:pt x="7618" y="9601"/>
                    <a:pt x="8489" y="8886"/>
                  </a:cubicBezTo>
                  <a:lnTo>
                    <a:pt x="9797" y="10193"/>
                  </a:lnTo>
                  <a:lnTo>
                    <a:pt x="9221" y="10838"/>
                  </a:lnTo>
                  <a:lnTo>
                    <a:pt x="11540" y="13157"/>
                  </a:lnTo>
                  <a:cubicBezTo>
                    <a:pt x="11836" y="13453"/>
                    <a:pt x="12202" y="13592"/>
                    <a:pt x="12551" y="13592"/>
                  </a:cubicBezTo>
                  <a:cubicBezTo>
                    <a:pt x="12987" y="13592"/>
                    <a:pt x="13353" y="13453"/>
                    <a:pt x="13649" y="13157"/>
                  </a:cubicBezTo>
                  <a:cubicBezTo>
                    <a:pt x="14224" y="12581"/>
                    <a:pt x="14224" y="11570"/>
                    <a:pt x="13649" y="10978"/>
                  </a:cubicBezTo>
                  <a:lnTo>
                    <a:pt x="11331" y="8659"/>
                  </a:lnTo>
                  <a:lnTo>
                    <a:pt x="10668" y="9391"/>
                  </a:lnTo>
                  <a:lnTo>
                    <a:pt x="9361" y="8084"/>
                  </a:lnTo>
                  <a:cubicBezTo>
                    <a:pt x="10895" y="6114"/>
                    <a:pt x="10738" y="3221"/>
                    <a:pt x="8925" y="1478"/>
                  </a:cubicBezTo>
                  <a:cubicBezTo>
                    <a:pt x="7984" y="493"/>
                    <a:pt x="6711" y="0"/>
                    <a:pt x="543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703675" y="26592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092"/>
                    <a:pt x="1970" y="2388"/>
                    <a:pt x="1673" y="2388"/>
                  </a:cubicBezTo>
                  <a:cubicBezTo>
                    <a:pt x="1307" y="2388"/>
                    <a:pt x="1098" y="2092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5892" y="3487"/>
                  </a:lnTo>
                  <a:cubicBezTo>
                    <a:pt x="6101" y="3051"/>
                    <a:pt x="6467" y="2615"/>
                    <a:pt x="6833" y="2249"/>
                  </a:cubicBezTo>
                  <a:cubicBezTo>
                    <a:pt x="8001" y="1081"/>
                    <a:pt x="9517" y="436"/>
                    <a:pt x="11191" y="436"/>
                  </a:cubicBezTo>
                  <a:cubicBezTo>
                    <a:pt x="11766" y="436"/>
                    <a:pt x="12359" y="506"/>
                    <a:pt x="12934" y="645"/>
                  </a:cubicBez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910650" y="2776925"/>
              <a:ext cx="116375" cy="87175"/>
            </a:xfrm>
            <a:custGeom>
              <a:avLst/>
              <a:gdLst/>
              <a:ahLst/>
              <a:cxnLst/>
              <a:rect l="l" t="t" r="r" b="b"/>
              <a:pathLst>
                <a:path w="4655" h="3487" extrusionOk="0">
                  <a:moveTo>
                    <a:pt x="872" y="1"/>
                  </a:moveTo>
                  <a:cubicBezTo>
                    <a:pt x="1" y="1029"/>
                    <a:pt x="1" y="2476"/>
                    <a:pt x="803" y="3487"/>
                  </a:cubicBezTo>
                  <a:lnTo>
                    <a:pt x="4655" y="3487"/>
                  </a:lnTo>
                  <a:lnTo>
                    <a:pt x="465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703675" y="2776925"/>
              <a:ext cx="132925" cy="87175"/>
            </a:xfrm>
            <a:custGeom>
              <a:avLst/>
              <a:gdLst/>
              <a:ahLst/>
              <a:cxnLst/>
              <a:rect l="l" t="t" r="r" b="b"/>
              <a:pathLst>
                <a:path w="5317" h="3487" extrusionOk="0">
                  <a:moveTo>
                    <a:pt x="1673" y="1169"/>
                  </a:moveTo>
                  <a:cubicBezTo>
                    <a:pt x="2039" y="1169"/>
                    <a:pt x="2266" y="1465"/>
                    <a:pt x="2266" y="1744"/>
                  </a:cubicBezTo>
                  <a:cubicBezTo>
                    <a:pt x="2336" y="2110"/>
                    <a:pt x="1970" y="2406"/>
                    <a:pt x="1673" y="2406"/>
                  </a:cubicBezTo>
                  <a:cubicBezTo>
                    <a:pt x="1307" y="2406"/>
                    <a:pt x="1098" y="2110"/>
                    <a:pt x="1098" y="1744"/>
                  </a:cubicBezTo>
                  <a:cubicBezTo>
                    <a:pt x="1028" y="1465"/>
                    <a:pt x="1395" y="1169"/>
                    <a:pt x="1673" y="1169"/>
                  </a:cubicBezTo>
                  <a:close/>
                  <a:moveTo>
                    <a:pt x="0" y="1"/>
                  </a:moveTo>
                  <a:lnTo>
                    <a:pt x="0" y="3487"/>
                  </a:lnTo>
                  <a:lnTo>
                    <a:pt x="5317" y="3487"/>
                  </a:lnTo>
                  <a:cubicBezTo>
                    <a:pt x="5160" y="2981"/>
                    <a:pt x="5090" y="2406"/>
                    <a:pt x="5090" y="1831"/>
                  </a:cubicBezTo>
                  <a:cubicBezTo>
                    <a:pt x="5090" y="1238"/>
                    <a:pt x="5160" y="593"/>
                    <a:pt x="53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703675" y="25411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110"/>
                    <a:pt x="1970" y="2388"/>
                    <a:pt x="1673" y="2388"/>
                  </a:cubicBezTo>
                  <a:cubicBezTo>
                    <a:pt x="1307" y="2388"/>
                    <a:pt x="1098" y="2110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12934" y="3487"/>
                  </a:ln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1" name="Google Shape;5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7575" y="0"/>
            <a:ext cx="899452" cy="1374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7575" y="0"/>
            <a:ext cx="899452" cy="1374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4" descr="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10233"/>
          <a:stretch/>
        </p:blipFill>
        <p:spPr>
          <a:xfrm>
            <a:off x="53650" y="1431575"/>
            <a:ext cx="2698850" cy="323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3350" y="1431575"/>
            <a:ext cx="2525324" cy="336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04900" y="1826825"/>
            <a:ext cx="3236049" cy="244432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ctrTitle"/>
          </p:nvPr>
        </p:nvSpPr>
        <p:spPr>
          <a:xfrm flipH="1">
            <a:off x="234425" y="234850"/>
            <a:ext cx="49248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400"/>
              <a:t>PCB Progression</a:t>
            </a:r>
            <a:endParaRPr sz="4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7575" y="0"/>
            <a:ext cx="899452" cy="1374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8275" y="84900"/>
            <a:ext cx="362902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3"/>
          <p:cNvSpPr/>
          <p:nvPr/>
        </p:nvSpPr>
        <p:spPr>
          <a:xfrm>
            <a:off x="3448323" y="84897"/>
            <a:ext cx="770400" cy="300000"/>
          </a:xfrm>
          <a:prstGeom prst="wedgeRoundRectCallout">
            <a:avLst>
              <a:gd name="adj1" fmla="val -12098"/>
              <a:gd name="adj2" fmla="val 10074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A1A1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Xformer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4005288" y="2342462"/>
            <a:ext cx="1133400" cy="252300"/>
          </a:xfrm>
          <a:prstGeom prst="wedgeRoundRectCallout">
            <a:avLst>
              <a:gd name="adj1" fmla="val 5607"/>
              <a:gd name="adj2" fmla="val 81321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A1A1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5V Regulator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5813450" y="3343975"/>
            <a:ext cx="1133400" cy="300000"/>
          </a:xfrm>
          <a:prstGeom prst="wedgeRoundRectCallout">
            <a:avLst>
              <a:gd name="adj1" fmla="val -52988"/>
              <a:gd name="adj2" fmla="val 115458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A1A1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ESP32 WROOM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3188200" y="2551725"/>
            <a:ext cx="770400" cy="300000"/>
          </a:xfrm>
          <a:prstGeom prst="wedgeRoundRectCallout">
            <a:avLst>
              <a:gd name="adj1" fmla="val 69946"/>
              <a:gd name="adj2" fmla="val 64340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A1A1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3.3V Regulator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1771048" y="4210747"/>
            <a:ext cx="770400" cy="300000"/>
          </a:xfrm>
          <a:prstGeom prst="wedgeRoundRectCallout">
            <a:avLst>
              <a:gd name="adj1" fmla="val 70752"/>
              <a:gd name="adj2" fmla="val 90784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A1A1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5V pins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1588598" y="287622"/>
            <a:ext cx="770400" cy="300000"/>
          </a:xfrm>
          <a:prstGeom prst="wedgeRoundRectCallout">
            <a:avLst>
              <a:gd name="adj1" fmla="val 70752"/>
              <a:gd name="adj2" fmla="val 90784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A1A1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3.3V pins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3"/>
          <p:cNvSpPr/>
          <p:nvPr/>
        </p:nvSpPr>
        <p:spPr>
          <a:xfrm>
            <a:off x="4005298" y="4006572"/>
            <a:ext cx="770400" cy="300000"/>
          </a:xfrm>
          <a:prstGeom prst="wedgeRoundRectCallout">
            <a:avLst>
              <a:gd name="adj1" fmla="val -70444"/>
              <a:gd name="adj2" fmla="val -147416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A1A1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</a:rPr>
              <a:t>SSD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e5f734d63c_0_22"/>
          <p:cNvSpPr txBox="1">
            <a:spLocks noGrp="1"/>
          </p:cNvSpPr>
          <p:nvPr>
            <p:ph type="ctrTitle"/>
          </p:nvPr>
        </p:nvSpPr>
        <p:spPr>
          <a:xfrm>
            <a:off x="2308475" y="212024"/>
            <a:ext cx="3867300" cy="58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/>
              <a:t>Testing</a:t>
            </a:r>
            <a:endParaRPr sz="3900"/>
          </a:p>
        </p:txBody>
      </p:sp>
      <p:pic>
        <p:nvPicPr>
          <p:cNvPr id="79" name="Google Shape;79;ge5f734d63c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925" y="1287826"/>
            <a:ext cx="2574252" cy="3023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ge5f734d63c_0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6657" y="1287826"/>
            <a:ext cx="2820054" cy="302328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ge5f734d63c_0_22"/>
          <p:cNvSpPr txBox="1"/>
          <p:nvPr/>
        </p:nvSpPr>
        <p:spPr>
          <a:xfrm>
            <a:off x="115925" y="3988027"/>
            <a:ext cx="773100" cy="323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PDLC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82" name="Google Shape;82;ge5f734d63c_0_22"/>
          <p:cNvSpPr txBox="1"/>
          <p:nvPr/>
        </p:nvSpPr>
        <p:spPr>
          <a:xfrm>
            <a:off x="2976641" y="3988020"/>
            <a:ext cx="905400" cy="323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PDLC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83" name="Google Shape;83;ge5f734d63c_0_22"/>
          <p:cNvSpPr txBox="1"/>
          <p:nvPr/>
        </p:nvSpPr>
        <p:spPr>
          <a:xfrm>
            <a:off x="4941399" y="3988025"/>
            <a:ext cx="855300" cy="323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65.6 V AC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84" name="Google Shape;84;ge5f734d63c_0_22"/>
          <p:cNvSpPr txBox="1"/>
          <p:nvPr/>
        </p:nvSpPr>
        <p:spPr>
          <a:xfrm>
            <a:off x="1834875" y="3988025"/>
            <a:ext cx="855300" cy="323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6.8 mA AC</a:t>
            </a:r>
            <a:endParaRPr sz="900">
              <a:solidFill>
                <a:schemeClr val="lt1"/>
              </a:solidFill>
            </a:endParaRPr>
          </a:p>
        </p:txBody>
      </p:sp>
      <p:pic>
        <p:nvPicPr>
          <p:cNvPr id="85" name="Google Shape;85;ge5f734d63c_0_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3563" y="1249375"/>
            <a:ext cx="2325124" cy="310020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ge5f734d63c_0_22"/>
          <p:cNvSpPr txBox="1"/>
          <p:nvPr/>
        </p:nvSpPr>
        <p:spPr>
          <a:xfrm>
            <a:off x="6333575" y="3594600"/>
            <a:ext cx="855300" cy="323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Light Sensor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87" name="Google Shape;87;ge5f734d63c_0_22"/>
          <p:cNvSpPr txBox="1"/>
          <p:nvPr/>
        </p:nvSpPr>
        <p:spPr>
          <a:xfrm>
            <a:off x="6333575" y="4026475"/>
            <a:ext cx="855300" cy="323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</a:rPr>
              <a:t>34.8 mA DC</a:t>
            </a:r>
            <a:endParaRPr sz="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"/>
          <p:cNvSpPr txBox="1">
            <a:spLocks noGrp="1"/>
          </p:cNvSpPr>
          <p:nvPr>
            <p:ph type="ctrTitle"/>
          </p:nvPr>
        </p:nvSpPr>
        <p:spPr>
          <a:xfrm>
            <a:off x="1135981" y="1393699"/>
            <a:ext cx="6886800" cy="1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400"/>
              <a:t>Energy Savings</a:t>
            </a:r>
            <a:endParaRPr sz="5400"/>
          </a:p>
        </p:txBody>
      </p:sp>
      <p:cxnSp>
        <p:nvCxnSpPr>
          <p:cNvPr id="93" name="Google Shape;93;p1"/>
          <p:cNvCxnSpPr/>
          <p:nvPr/>
        </p:nvCxnSpPr>
        <p:spPr>
          <a:xfrm>
            <a:off x="6677025" y="3176000"/>
            <a:ext cx="24600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4" name="Google Shape;94;p1"/>
          <p:cNvSpPr txBox="1">
            <a:spLocks noGrp="1"/>
          </p:cNvSpPr>
          <p:nvPr>
            <p:ph type="subTitle" idx="1"/>
          </p:nvPr>
        </p:nvSpPr>
        <p:spPr>
          <a:xfrm>
            <a:off x="3670681" y="2933522"/>
            <a:ext cx="4352100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endParaRPr/>
          </a:p>
        </p:txBody>
      </p:sp>
      <p:pic>
        <p:nvPicPr>
          <p:cNvPr id="95" name="Google Shape;95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7575" y="0"/>
            <a:ext cx="899452" cy="1374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ge5f734d63c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5625" y="1045450"/>
            <a:ext cx="6938400" cy="299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ge5f734d63c_0_17"/>
          <p:cNvSpPr/>
          <p:nvPr/>
        </p:nvSpPr>
        <p:spPr>
          <a:xfrm>
            <a:off x="2507825" y="3496500"/>
            <a:ext cx="4083426" cy="1704024"/>
          </a:xfrm>
          <a:prstGeom prst="irregularSeal1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Our system has a SHGC of 0.1!</a:t>
            </a:r>
            <a:endParaRPr/>
          </a:p>
        </p:txBody>
      </p:sp>
      <p:sp>
        <p:nvSpPr>
          <p:cNvPr id="102" name="Google Shape;102;ge5f734d63c_0_17"/>
          <p:cNvSpPr txBox="1">
            <a:spLocks noGrp="1"/>
          </p:cNvSpPr>
          <p:nvPr>
            <p:ph type="ctrTitle"/>
          </p:nvPr>
        </p:nvSpPr>
        <p:spPr>
          <a:xfrm flipH="1">
            <a:off x="2157425" y="93500"/>
            <a:ext cx="43347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900"/>
              <a:t>Department of energy recommendations</a:t>
            </a:r>
            <a:endParaRPr sz="2900"/>
          </a:p>
        </p:txBody>
      </p:sp>
      <p:pic>
        <p:nvPicPr>
          <p:cNvPr id="103" name="Google Shape;103;ge5f734d63c_0_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7575" y="0"/>
            <a:ext cx="899452" cy="1374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"/>
          <p:cNvSpPr txBox="1">
            <a:spLocks noGrp="1"/>
          </p:cNvSpPr>
          <p:nvPr>
            <p:ph type="ctrTitle"/>
          </p:nvPr>
        </p:nvSpPr>
        <p:spPr>
          <a:xfrm flipH="1">
            <a:off x="4952575" y="1168500"/>
            <a:ext cx="4156500" cy="15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4400" dirty="0"/>
              <a:t>							Potential Uses</a:t>
            </a:r>
            <a:endParaRPr sz="4400" dirty="0"/>
          </a:p>
        </p:txBody>
      </p:sp>
      <p:cxnSp>
        <p:nvCxnSpPr>
          <p:cNvPr id="109" name="Google Shape;109;p6"/>
          <p:cNvCxnSpPr/>
          <p:nvPr/>
        </p:nvCxnSpPr>
        <p:spPr>
          <a:xfrm>
            <a:off x="7626825" y="2744700"/>
            <a:ext cx="1560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10" name="Google Shape;110;p6"/>
          <p:cNvGrpSpPr/>
          <p:nvPr/>
        </p:nvGrpSpPr>
        <p:grpSpPr>
          <a:xfrm>
            <a:off x="635592" y="515839"/>
            <a:ext cx="423413" cy="421569"/>
            <a:chOff x="7703675" y="2541175"/>
            <a:chExt cx="499425" cy="497250"/>
          </a:xfrm>
        </p:grpSpPr>
        <p:sp>
          <p:nvSpPr>
            <p:cNvPr id="111" name="Google Shape;111;p6"/>
            <p:cNvSpPr/>
            <p:nvPr/>
          </p:nvSpPr>
          <p:spPr>
            <a:xfrm>
              <a:off x="7847475" y="2698600"/>
              <a:ext cx="355625" cy="339825"/>
            </a:xfrm>
            <a:custGeom>
              <a:avLst/>
              <a:gdLst/>
              <a:ahLst/>
              <a:cxnLst/>
              <a:rect l="l" t="t" r="r" b="b"/>
              <a:pathLst>
                <a:path w="14225" h="13593" extrusionOk="0">
                  <a:moveTo>
                    <a:pt x="5439" y="1112"/>
                  </a:moveTo>
                  <a:cubicBezTo>
                    <a:pt x="6380" y="1112"/>
                    <a:pt x="7409" y="1547"/>
                    <a:pt x="8123" y="2262"/>
                  </a:cubicBezTo>
                  <a:cubicBezTo>
                    <a:pt x="9657" y="3726"/>
                    <a:pt x="9657" y="6184"/>
                    <a:pt x="8123" y="7648"/>
                  </a:cubicBezTo>
                  <a:cubicBezTo>
                    <a:pt x="7409" y="8363"/>
                    <a:pt x="6450" y="8799"/>
                    <a:pt x="5439" y="8799"/>
                  </a:cubicBezTo>
                  <a:cubicBezTo>
                    <a:pt x="4428" y="8799"/>
                    <a:pt x="3487" y="8363"/>
                    <a:pt x="2754" y="7648"/>
                  </a:cubicBezTo>
                  <a:cubicBezTo>
                    <a:pt x="1221" y="6184"/>
                    <a:pt x="1221" y="3726"/>
                    <a:pt x="2754" y="2262"/>
                  </a:cubicBezTo>
                  <a:cubicBezTo>
                    <a:pt x="3487" y="1547"/>
                    <a:pt x="4428" y="1112"/>
                    <a:pt x="5439" y="1112"/>
                  </a:cubicBezTo>
                  <a:close/>
                  <a:moveTo>
                    <a:pt x="5430" y="0"/>
                  </a:moveTo>
                  <a:cubicBezTo>
                    <a:pt x="4149" y="0"/>
                    <a:pt x="2859" y="493"/>
                    <a:pt x="1883" y="1478"/>
                  </a:cubicBezTo>
                  <a:cubicBezTo>
                    <a:pt x="0" y="3360"/>
                    <a:pt x="0" y="6550"/>
                    <a:pt x="1883" y="8520"/>
                  </a:cubicBezTo>
                  <a:cubicBezTo>
                    <a:pt x="2824" y="9461"/>
                    <a:pt x="4132" y="9967"/>
                    <a:pt x="5439" y="9967"/>
                  </a:cubicBezTo>
                  <a:cubicBezTo>
                    <a:pt x="6607" y="9967"/>
                    <a:pt x="7618" y="9601"/>
                    <a:pt x="8489" y="8886"/>
                  </a:cubicBezTo>
                  <a:lnTo>
                    <a:pt x="9797" y="10193"/>
                  </a:lnTo>
                  <a:lnTo>
                    <a:pt x="9221" y="10838"/>
                  </a:lnTo>
                  <a:lnTo>
                    <a:pt x="11540" y="13157"/>
                  </a:lnTo>
                  <a:cubicBezTo>
                    <a:pt x="11836" y="13453"/>
                    <a:pt x="12202" y="13592"/>
                    <a:pt x="12551" y="13592"/>
                  </a:cubicBezTo>
                  <a:cubicBezTo>
                    <a:pt x="12987" y="13592"/>
                    <a:pt x="13353" y="13453"/>
                    <a:pt x="13649" y="13157"/>
                  </a:cubicBezTo>
                  <a:cubicBezTo>
                    <a:pt x="14224" y="12581"/>
                    <a:pt x="14224" y="11570"/>
                    <a:pt x="13649" y="10978"/>
                  </a:cubicBezTo>
                  <a:lnTo>
                    <a:pt x="11331" y="8659"/>
                  </a:lnTo>
                  <a:lnTo>
                    <a:pt x="10668" y="9391"/>
                  </a:lnTo>
                  <a:lnTo>
                    <a:pt x="9361" y="8084"/>
                  </a:lnTo>
                  <a:cubicBezTo>
                    <a:pt x="10895" y="6114"/>
                    <a:pt x="10738" y="3221"/>
                    <a:pt x="8925" y="1478"/>
                  </a:cubicBezTo>
                  <a:cubicBezTo>
                    <a:pt x="7984" y="493"/>
                    <a:pt x="6711" y="0"/>
                    <a:pt x="543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6"/>
            <p:cNvSpPr/>
            <p:nvPr/>
          </p:nvSpPr>
          <p:spPr>
            <a:xfrm>
              <a:off x="7703675" y="26592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092"/>
                    <a:pt x="1970" y="2388"/>
                    <a:pt x="1673" y="2388"/>
                  </a:cubicBezTo>
                  <a:cubicBezTo>
                    <a:pt x="1307" y="2388"/>
                    <a:pt x="1098" y="2092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5892" y="3487"/>
                  </a:lnTo>
                  <a:cubicBezTo>
                    <a:pt x="6101" y="3051"/>
                    <a:pt x="6467" y="2615"/>
                    <a:pt x="6833" y="2249"/>
                  </a:cubicBezTo>
                  <a:cubicBezTo>
                    <a:pt x="8001" y="1081"/>
                    <a:pt x="9517" y="436"/>
                    <a:pt x="11191" y="436"/>
                  </a:cubicBezTo>
                  <a:cubicBezTo>
                    <a:pt x="11766" y="436"/>
                    <a:pt x="12359" y="506"/>
                    <a:pt x="12934" y="645"/>
                  </a:cubicBez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7910650" y="2776925"/>
              <a:ext cx="116375" cy="87175"/>
            </a:xfrm>
            <a:custGeom>
              <a:avLst/>
              <a:gdLst/>
              <a:ahLst/>
              <a:cxnLst/>
              <a:rect l="l" t="t" r="r" b="b"/>
              <a:pathLst>
                <a:path w="4655" h="3487" extrusionOk="0">
                  <a:moveTo>
                    <a:pt x="872" y="1"/>
                  </a:moveTo>
                  <a:cubicBezTo>
                    <a:pt x="1" y="1029"/>
                    <a:pt x="1" y="2476"/>
                    <a:pt x="803" y="3487"/>
                  </a:cubicBezTo>
                  <a:lnTo>
                    <a:pt x="4655" y="3487"/>
                  </a:lnTo>
                  <a:lnTo>
                    <a:pt x="465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703675" y="2776925"/>
              <a:ext cx="132925" cy="87175"/>
            </a:xfrm>
            <a:custGeom>
              <a:avLst/>
              <a:gdLst/>
              <a:ahLst/>
              <a:cxnLst/>
              <a:rect l="l" t="t" r="r" b="b"/>
              <a:pathLst>
                <a:path w="5317" h="3487" extrusionOk="0">
                  <a:moveTo>
                    <a:pt x="1673" y="1169"/>
                  </a:moveTo>
                  <a:cubicBezTo>
                    <a:pt x="2039" y="1169"/>
                    <a:pt x="2266" y="1465"/>
                    <a:pt x="2266" y="1744"/>
                  </a:cubicBezTo>
                  <a:cubicBezTo>
                    <a:pt x="2336" y="2110"/>
                    <a:pt x="1970" y="2406"/>
                    <a:pt x="1673" y="2406"/>
                  </a:cubicBezTo>
                  <a:cubicBezTo>
                    <a:pt x="1307" y="2406"/>
                    <a:pt x="1098" y="2110"/>
                    <a:pt x="1098" y="1744"/>
                  </a:cubicBezTo>
                  <a:cubicBezTo>
                    <a:pt x="1028" y="1465"/>
                    <a:pt x="1395" y="1169"/>
                    <a:pt x="1673" y="1169"/>
                  </a:cubicBezTo>
                  <a:close/>
                  <a:moveTo>
                    <a:pt x="0" y="1"/>
                  </a:moveTo>
                  <a:lnTo>
                    <a:pt x="0" y="3487"/>
                  </a:lnTo>
                  <a:lnTo>
                    <a:pt x="5317" y="3487"/>
                  </a:lnTo>
                  <a:cubicBezTo>
                    <a:pt x="5160" y="2981"/>
                    <a:pt x="5090" y="2406"/>
                    <a:pt x="5090" y="1831"/>
                  </a:cubicBezTo>
                  <a:cubicBezTo>
                    <a:pt x="5090" y="1238"/>
                    <a:pt x="5160" y="593"/>
                    <a:pt x="53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7703675" y="25411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110"/>
                    <a:pt x="1970" y="2388"/>
                    <a:pt x="1673" y="2388"/>
                  </a:cubicBezTo>
                  <a:cubicBezTo>
                    <a:pt x="1307" y="2388"/>
                    <a:pt x="1098" y="2110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12934" y="3487"/>
                  </a:ln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6">
            <a:hlinkClick r:id="rId3" action="ppaction://hlinksldjump"/>
          </p:cNvPr>
          <p:cNvSpPr/>
          <p:nvPr/>
        </p:nvSpPr>
        <p:spPr>
          <a:xfrm>
            <a:off x="537127" y="417813"/>
            <a:ext cx="620100" cy="617400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7575" y="0"/>
            <a:ext cx="899452" cy="1374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6">
            <a:hlinkClick r:id="rId3" action="ppaction://hlinksldjump"/>
          </p:cNvPr>
          <p:cNvSpPr/>
          <p:nvPr/>
        </p:nvSpPr>
        <p:spPr>
          <a:xfrm>
            <a:off x="464321" y="277579"/>
            <a:ext cx="620100" cy="617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7979F4-184C-4012-A857-576F72BAD5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Cost-efficient and energy saving product due to team member’s interests</a:t>
            </a:r>
          </a:p>
          <a:p>
            <a:pPr lvl="1"/>
            <a:r>
              <a:rPr lang="en-US" dirty="0"/>
              <a:t>Get teamwork experience before proceeding into workplace</a:t>
            </a:r>
          </a:p>
          <a:p>
            <a:endParaRPr lang="en-US" dirty="0"/>
          </a:p>
          <a:p>
            <a:r>
              <a:rPr lang="en-US" dirty="0"/>
              <a:t>Goals and Objectives</a:t>
            </a:r>
          </a:p>
          <a:p>
            <a:pPr lvl="1"/>
            <a:r>
              <a:rPr lang="en-US" dirty="0"/>
              <a:t>Remove conventional blinds and replace with smart ones</a:t>
            </a:r>
          </a:p>
          <a:p>
            <a:pPr lvl="1"/>
            <a:r>
              <a:rPr lang="en-US" dirty="0"/>
              <a:t>Meet the requirement specifications (engineering and marketing specifications)</a:t>
            </a:r>
          </a:p>
          <a:p>
            <a:pPr lvl="1"/>
            <a:r>
              <a:rPr lang="en-US" dirty="0"/>
              <a:t>Develop great teamwork</a:t>
            </a:r>
          </a:p>
          <a:p>
            <a:pPr lvl="1"/>
            <a:r>
              <a:rPr lang="en-US" dirty="0"/>
              <a:t>Produce a successful project</a:t>
            </a:r>
          </a:p>
        </p:txBody>
      </p:sp>
      <p:sp>
        <p:nvSpPr>
          <p:cNvPr id="191" name="Google Shape;191;p3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Project Description</a:t>
            </a:r>
            <a:endParaRPr sz="4400" dirty="0"/>
          </a:p>
        </p:txBody>
      </p:sp>
      <p:cxnSp>
        <p:nvCxnSpPr>
          <p:cNvPr id="194" name="Google Shape;194;p36"/>
          <p:cNvCxnSpPr/>
          <p:nvPr/>
        </p:nvCxnSpPr>
        <p:spPr>
          <a:xfrm>
            <a:off x="0" y="4028275"/>
            <a:ext cx="15615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95" name="Google Shape;195;p36"/>
          <p:cNvGrpSpPr/>
          <p:nvPr/>
        </p:nvGrpSpPr>
        <p:grpSpPr>
          <a:xfrm>
            <a:off x="562786" y="375605"/>
            <a:ext cx="423413" cy="421569"/>
            <a:chOff x="7703675" y="2541175"/>
            <a:chExt cx="499425" cy="497250"/>
          </a:xfrm>
        </p:grpSpPr>
        <p:sp>
          <p:nvSpPr>
            <p:cNvPr id="196" name="Google Shape;196;p36"/>
            <p:cNvSpPr/>
            <p:nvPr/>
          </p:nvSpPr>
          <p:spPr>
            <a:xfrm>
              <a:off x="7847475" y="2698600"/>
              <a:ext cx="355625" cy="339825"/>
            </a:xfrm>
            <a:custGeom>
              <a:avLst/>
              <a:gdLst/>
              <a:ahLst/>
              <a:cxnLst/>
              <a:rect l="l" t="t" r="r" b="b"/>
              <a:pathLst>
                <a:path w="14225" h="13593" extrusionOk="0">
                  <a:moveTo>
                    <a:pt x="5439" y="1112"/>
                  </a:moveTo>
                  <a:cubicBezTo>
                    <a:pt x="6380" y="1112"/>
                    <a:pt x="7409" y="1547"/>
                    <a:pt x="8123" y="2262"/>
                  </a:cubicBezTo>
                  <a:cubicBezTo>
                    <a:pt x="9657" y="3726"/>
                    <a:pt x="9657" y="6184"/>
                    <a:pt x="8123" y="7648"/>
                  </a:cubicBezTo>
                  <a:cubicBezTo>
                    <a:pt x="7409" y="8363"/>
                    <a:pt x="6450" y="8799"/>
                    <a:pt x="5439" y="8799"/>
                  </a:cubicBezTo>
                  <a:cubicBezTo>
                    <a:pt x="4428" y="8799"/>
                    <a:pt x="3487" y="8363"/>
                    <a:pt x="2754" y="7648"/>
                  </a:cubicBezTo>
                  <a:cubicBezTo>
                    <a:pt x="1221" y="6184"/>
                    <a:pt x="1221" y="3726"/>
                    <a:pt x="2754" y="2262"/>
                  </a:cubicBezTo>
                  <a:cubicBezTo>
                    <a:pt x="3487" y="1547"/>
                    <a:pt x="4428" y="1112"/>
                    <a:pt x="5439" y="1112"/>
                  </a:cubicBezTo>
                  <a:close/>
                  <a:moveTo>
                    <a:pt x="5430" y="0"/>
                  </a:moveTo>
                  <a:cubicBezTo>
                    <a:pt x="4149" y="0"/>
                    <a:pt x="2859" y="493"/>
                    <a:pt x="1883" y="1478"/>
                  </a:cubicBezTo>
                  <a:cubicBezTo>
                    <a:pt x="0" y="3360"/>
                    <a:pt x="0" y="6550"/>
                    <a:pt x="1883" y="8520"/>
                  </a:cubicBezTo>
                  <a:cubicBezTo>
                    <a:pt x="2824" y="9461"/>
                    <a:pt x="4132" y="9967"/>
                    <a:pt x="5439" y="9967"/>
                  </a:cubicBezTo>
                  <a:cubicBezTo>
                    <a:pt x="6607" y="9967"/>
                    <a:pt x="7618" y="9601"/>
                    <a:pt x="8489" y="8886"/>
                  </a:cubicBezTo>
                  <a:lnTo>
                    <a:pt x="9797" y="10193"/>
                  </a:lnTo>
                  <a:lnTo>
                    <a:pt x="9221" y="10838"/>
                  </a:lnTo>
                  <a:lnTo>
                    <a:pt x="11540" y="13157"/>
                  </a:lnTo>
                  <a:cubicBezTo>
                    <a:pt x="11836" y="13453"/>
                    <a:pt x="12202" y="13592"/>
                    <a:pt x="12551" y="13592"/>
                  </a:cubicBezTo>
                  <a:cubicBezTo>
                    <a:pt x="12987" y="13592"/>
                    <a:pt x="13353" y="13453"/>
                    <a:pt x="13649" y="13157"/>
                  </a:cubicBezTo>
                  <a:cubicBezTo>
                    <a:pt x="14224" y="12581"/>
                    <a:pt x="14224" y="11570"/>
                    <a:pt x="13649" y="10978"/>
                  </a:cubicBezTo>
                  <a:lnTo>
                    <a:pt x="11331" y="8659"/>
                  </a:lnTo>
                  <a:lnTo>
                    <a:pt x="10668" y="9391"/>
                  </a:lnTo>
                  <a:lnTo>
                    <a:pt x="9361" y="8084"/>
                  </a:lnTo>
                  <a:cubicBezTo>
                    <a:pt x="10895" y="6114"/>
                    <a:pt x="10738" y="3221"/>
                    <a:pt x="8925" y="1478"/>
                  </a:cubicBezTo>
                  <a:cubicBezTo>
                    <a:pt x="7984" y="493"/>
                    <a:pt x="6711" y="0"/>
                    <a:pt x="543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6"/>
            <p:cNvSpPr/>
            <p:nvPr/>
          </p:nvSpPr>
          <p:spPr>
            <a:xfrm>
              <a:off x="7703675" y="26592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092"/>
                    <a:pt x="1970" y="2388"/>
                    <a:pt x="1673" y="2388"/>
                  </a:cubicBezTo>
                  <a:cubicBezTo>
                    <a:pt x="1307" y="2388"/>
                    <a:pt x="1098" y="2092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5892" y="3487"/>
                  </a:lnTo>
                  <a:cubicBezTo>
                    <a:pt x="6101" y="3051"/>
                    <a:pt x="6467" y="2615"/>
                    <a:pt x="6833" y="2249"/>
                  </a:cubicBezTo>
                  <a:cubicBezTo>
                    <a:pt x="8001" y="1081"/>
                    <a:pt x="9517" y="436"/>
                    <a:pt x="11191" y="436"/>
                  </a:cubicBezTo>
                  <a:cubicBezTo>
                    <a:pt x="11766" y="436"/>
                    <a:pt x="12359" y="506"/>
                    <a:pt x="12934" y="645"/>
                  </a:cubicBez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6"/>
            <p:cNvSpPr/>
            <p:nvPr/>
          </p:nvSpPr>
          <p:spPr>
            <a:xfrm>
              <a:off x="7910650" y="2776925"/>
              <a:ext cx="116375" cy="87175"/>
            </a:xfrm>
            <a:custGeom>
              <a:avLst/>
              <a:gdLst/>
              <a:ahLst/>
              <a:cxnLst/>
              <a:rect l="l" t="t" r="r" b="b"/>
              <a:pathLst>
                <a:path w="4655" h="3487" extrusionOk="0">
                  <a:moveTo>
                    <a:pt x="872" y="1"/>
                  </a:moveTo>
                  <a:cubicBezTo>
                    <a:pt x="1" y="1029"/>
                    <a:pt x="1" y="2476"/>
                    <a:pt x="803" y="3487"/>
                  </a:cubicBezTo>
                  <a:lnTo>
                    <a:pt x="4655" y="3487"/>
                  </a:lnTo>
                  <a:lnTo>
                    <a:pt x="465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6"/>
            <p:cNvSpPr/>
            <p:nvPr/>
          </p:nvSpPr>
          <p:spPr>
            <a:xfrm>
              <a:off x="7703675" y="2776925"/>
              <a:ext cx="132925" cy="87175"/>
            </a:xfrm>
            <a:custGeom>
              <a:avLst/>
              <a:gdLst/>
              <a:ahLst/>
              <a:cxnLst/>
              <a:rect l="l" t="t" r="r" b="b"/>
              <a:pathLst>
                <a:path w="5317" h="3487" extrusionOk="0">
                  <a:moveTo>
                    <a:pt x="1673" y="1169"/>
                  </a:moveTo>
                  <a:cubicBezTo>
                    <a:pt x="2039" y="1169"/>
                    <a:pt x="2266" y="1465"/>
                    <a:pt x="2266" y="1744"/>
                  </a:cubicBezTo>
                  <a:cubicBezTo>
                    <a:pt x="2336" y="2110"/>
                    <a:pt x="1970" y="2406"/>
                    <a:pt x="1673" y="2406"/>
                  </a:cubicBezTo>
                  <a:cubicBezTo>
                    <a:pt x="1307" y="2406"/>
                    <a:pt x="1098" y="2110"/>
                    <a:pt x="1098" y="1744"/>
                  </a:cubicBezTo>
                  <a:cubicBezTo>
                    <a:pt x="1028" y="1465"/>
                    <a:pt x="1395" y="1169"/>
                    <a:pt x="1673" y="1169"/>
                  </a:cubicBezTo>
                  <a:close/>
                  <a:moveTo>
                    <a:pt x="0" y="1"/>
                  </a:moveTo>
                  <a:lnTo>
                    <a:pt x="0" y="3487"/>
                  </a:lnTo>
                  <a:lnTo>
                    <a:pt x="5317" y="3487"/>
                  </a:lnTo>
                  <a:cubicBezTo>
                    <a:pt x="5160" y="2981"/>
                    <a:pt x="5090" y="2406"/>
                    <a:pt x="5090" y="1831"/>
                  </a:cubicBezTo>
                  <a:cubicBezTo>
                    <a:pt x="5090" y="1238"/>
                    <a:pt x="5160" y="593"/>
                    <a:pt x="53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6"/>
            <p:cNvSpPr/>
            <p:nvPr/>
          </p:nvSpPr>
          <p:spPr>
            <a:xfrm>
              <a:off x="7703675" y="25411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110"/>
                    <a:pt x="1970" y="2388"/>
                    <a:pt x="1673" y="2388"/>
                  </a:cubicBezTo>
                  <a:cubicBezTo>
                    <a:pt x="1307" y="2388"/>
                    <a:pt x="1098" y="2110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12934" y="3487"/>
                  </a:ln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Picture 1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AEF2786-1147-479D-8927-0BDF17FD3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781" y="0"/>
            <a:ext cx="1114244" cy="11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9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e5f734d63c_0_48"/>
          <p:cNvSpPr txBox="1">
            <a:spLocks noGrp="1"/>
          </p:cNvSpPr>
          <p:nvPr>
            <p:ph type="ctrTitle"/>
          </p:nvPr>
        </p:nvSpPr>
        <p:spPr>
          <a:xfrm>
            <a:off x="1309275" y="85850"/>
            <a:ext cx="6462600" cy="6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Implementation in Residential/Corporate Spaces</a:t>
            </a:r>
            <a:endParaRPr sz="2800"/>
          </a:p>
        </p:txBody>
      </p:sp>
      <p:pic>
        <p:nvPicPr>
          <p:cNvPr id="123" name="Google Shape;123;ge5f734d63c_0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25" y="1236225"/>
            <a:ext cx="6742191" cy="353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e5f734d63c_0_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7575" y="0"/>
            <a:ext cx="899452" cy="1374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</a:t>
            </a: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Ryan Meinke</a:t>
            </a:r>
            <a:endParaRPr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0" y="0"/>
            <a:ext cx="2000250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Arduino</a:t>
            </a: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Open Source Platform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Large Community Support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Abstraction</a:t>
            </a: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0" y="0"/>
            <a:ext cx="2000250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Jobs</a:t>
            </a: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Control Window State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Interpret Inputs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Provide Interfaces</a:t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0" y="0"/>
            <a:ext cx="2000250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Job : Control Window State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Simple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on/off</a:t>
            </a: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1313" y="1181100"/>
            <a:ext cx="2905125" cy="27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3750" y="0"/>
            <a:ext cx="2000250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Job : Interpret Inputs</a:t>
            </a:r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Continually Check for Inputs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Two classes of Inputs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Sensors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Proximity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Light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Temperature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Network Communication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UDP on IPv4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Bluetooth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Uses Custom protocol for both</a:t>
            </a: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0" y="0"/>
            <a:ext cx="2000250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Sensors</a:t>
            </a:r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Continually get value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Operates off a threshold</a:t>
            </a: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2100" y="1228663"/>
            <a:ext cx="3848100" cy="35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24150"/>
            <a:ext cx="2000250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 Threshold</a:t>
            </a:r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Input occurs when value passes input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Two types of inputs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Value goes above threshold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Value goes below threshold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Each input has a specific action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Turn Window 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Turn Window Off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Do nothing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Threshold, actions, and enabled status configurable</a:t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0" y="0"/>
            <a:ext cx="2000250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 protocol Advantages</a:t>
            </a:r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Standardized IO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Streamline Adding Functionality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Keep things clean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UDP</a:t>
            </a:r>
            <a:endParaRPr/>
          </a:p>
          <a:p>
            <a:pPr marL="13716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Multicast functionality</a:t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0" y="0"/>
            <a:ext cx="2000250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 protocol</a:t>
            </a:r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91440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5567" y="1468413"/>
            <a:ext cx="3432870" cy="286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3750" y="0"/>
            <a:ext cx="2000250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6">
            <a:hlinkClick r:id="rId3" action="ppaction://hlinksldjump"/>
          </p:cNvPr>
          <p:cNvSpPr/>
          <p:nvPr/>
        </p:nvSpPr>
        <p:spPr>
          <a:xfrm>
            <a:off x="464321" y="277579"/>
            <a:ext cx="620100" cy="617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7979F4-184C-4012-A857-576F72BAD5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Engineering Specifications</a:t>
            </a:r>
          </a:p>
          <a:p>
            <a:pPr lvl="1"/>
            <a:r>
              <a:rPr lang="en-US" dirty="0">
                <a:highlight>
                  <a:srgbClr val="00FF00"/>
                </a:highlight>
              </a:rPr>
              <a:t>Power Consumption &lt; 20 Watts</a:t>
            </a:r>
          </a:p>
          <a:p>
            <a:pPr lvl="1"/>
            <a:r>
              <a:rPr lang="en-US" dirty="0"/>
              <a:t>Accuracy &lt;= 150cm</a:t>
            </a:r>
          </a:p>
          <a:p>
            <a:pPr lvl="1"/>
            <a:r>
              <a:rPr lang="en-US" dirty="0">
                <a:highlight>
                  <a:srgbClr val="00FF00"/>
                </a:highlight>
              </a:rPr>
              <a:t>Time of Response &lt;= 10 seconds</a:t>
            </a:r>
          </a:p>
          <a:p>
            <a:pPr lvl="1"/>
            <a:r>
              <a:rPr lang="en-US" dirty="0"/>
              <a:t>Idle Time &lt;= 5 minutes</a:t>
            </a:r>
          </a:p>
          <a:p>
            <a:pPr lvl="1"/>
            <a:r>
              <a:rPr lang="en-US" dirty="0"/>
              <a:t>PCB Board Dimension &lt;= 4’’ x 4’’</a:t>
            </a:r>
          </a:p>
          <a:p>
            <a:pPr lvl="1"/>
            <a:r>
              <a:rPr lang="en-US" dirty="0">
                <a:highlight>
                  <a:srgbClr val="00FF00"/>
                </a:highlight>
              </a:rPr>
              <a:t>Activation methods</a:t>
            </a:r>
          </a:p>
          <a:p>
            <a:pPr lvl="2"/>
            <a:r>
              <a:rPr lang="en-US" dirty="0">
                <a:highlight>
                  <a:srgbClr val="00FF00"/>
                </a:highlight>
              </a:rPr>
              <a:t>Switch</a:t>
            </a:r>
          </a:p>
          <a:p>
            <a:pPr lvl="2"/>
            <a:r>
              <a:rPr lang="en-US" dirty="0">
                <a:highlight>
                  <a:srgbClr val="00FF00"/>
                </a:highlight>
              </a:rPr>
              <a:t>Different sensors like PIR sensor</a:t>
            </a:r>
          </a:p>
          <a:p>
            <a:pPr lvl="2"/>
            <a:r>
              <a:rPr lang="en-US" dirty="0">
                <a:highlight>
                  <a:srgbClr val="00FF00"/>
                </a:highlight>
              </a:rPr>
              <a:t>Digital application interface</a:t>
            </a:r>
          </a:p>
        </p:txBody>
      </p:sp>
      <p:sp>
        <p:nvSpPr>
          <p:cNvPr id="191" name="Google Shape;191;p36"/>
          <p:cNvSpPr txBox="1">
            <a:spLocks noGrp="1"/>
          </p:cNvSpPr>
          <p:nvPr>
            <p:ph type="ctrTitle"/>
          </p:nvPr>
        </p:nvSpPr>
        <p:spPr>
          <a:xfrm>
            <a:off x="1440415" y="277579"/>
            <a:ext cx="6616363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Requirement Specifications</a:t>
            </a:r>
            <a:endParaRPr sz="4400" dirty="0"/>
          </a:p>
        </p:txBody>
      </p:sp>
      <p:cxnSp>
        <p:nvCxnSpPr>
          <p:cNvPr id="194" name="Google Shape;194;p36"/>
          <p:cNvCxnSpPr/>
          <p:nvPr/>
        </p:nvCxnSpPr>
        <p:spPr>
          <a:xfrm>
            <a:off x="0" y="4028275"/>
            <a:ext cx="15615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95" name="Google Shape;195;p36"/>
          <p:cNvGrpSpPr/>
          <p:nvPr/>
        </p:nvGrpSpPr>
        <p:grpSpPr>
          <a:xfrm>
            <a:off x="562786" y="375605"/>
            <a:ext cx="423413" cy="421569"/>
            <a:chOff x="7703675" y="2541175"/>
            <a:chExt cx="499425" cy="497250"/>
          </a:xfrm>
        </p:grpSpPr>
        <p:sp>
          <p:nvSpPr>
            <p:cNvPr id="196" name="Google Shape;196;p36"/>
            <p:cNvSpPr/>
            <p:nvPr/>
          </p:nvSpPr>
          <p:spPr>
            <a:xfrm>
              <a:off x="7847475" y="2698600"/>
              <a:ext cx="355625" cy="339825"/>
            </a:xfrm>
            <a:custGeom>
              <a:avLst/>
              <a:gdLst/>
              <a:ahLst/>
              <a:cxnLst/>
              <a:rect l="l" t="t" r="r" b="b"/>
              <a:pathLst>
                <a:path w="14225" h="13593" extrusionOk="0">
                  <a:moveTo>
                    <a:pt x="5439" y="1112"/>
                  </a:moveTo>
                  <a:cubicBezTo>
                    <a:pt x="6380" y="1112"/>
                    <a:pt x="7409" y="1547"/>
                    <a:pt x="8123" y="2262"/>
                  </a:cubicBezTo>
                  <a:cubicBezTo>
                    <a:pt x="9657" y="3726"/>
                    <a:pt x="9657" y="6184"/>
                    <a:pt x="8123" y="7648"/>
                  </a:cubicBezTo>
                  <a:cubicBezTo>
                    <a:pt x="7409" y="8363"/>
                    <a:pt x="6450" y="8799"/>
                    <a:pt x="5439" y="8799"/>
                  </a:cubicBezTo>
                  <a:cubicBezTo>
                    <a:pt x="4428" y="8799"/>
                    <a:pt x="3487" y="8363"/>
                    <a:pt x="2754" y="7648"/>
                  </a:cubicBezTo>
                  <a:cubicBezTo>
                    <a:pt x="1221" y="6184"/>
                    <a:pt x="1221" y="3726"/>
                    <a:pt x="2754" y="2262"/>
                  </a:cubicBezTo>
                  <a:cubicBezTo>
                    <a:pt x="3487" y="1547"/>
                    <a:pt x="4428" y="1112"/>
                    <a:pt x="5439" y="1112"/>
                  </a:cubicBezTo>
                  <a:close/>
                  <a:moveTo>
                    <a:pt x="5430" y="0"/>
                  </a:moveTo>
                  <a:cubicBezTo>
                    <a:pt x="4149" y="0"/>
                    <a:pt x="2859" y="493"/>
                    <a:pt x="1883" y="1478"/>
                  </a:cubicBezTo>
                  <a:cubicBezTo>
                    <a:pt x="0" y="3360"/>
                    <a:pt x="0" y="6550"/>
                    <a:pt x="1883" y="8520"/>
                  </a:cubicBezTo>
                  <a:cubicBezTo>
                    <a:pt x="2824" y="9461"/>
                    <a:pt x="4132" y="9967"/>
                    <a:pt x="5439" y="9967"/>
                  </a:cubicBezTo>
                  <a:cubicBezTo>
                    <a:pt x="6607" y="9967"/>
                    <a:pt x="7618" y="9601"/>
                    <a:pt x="8489" y="8886"/>
                  </a:cubicBezTo>
                  <a:lnTo>
                    <a:pt x="9797" y="10193"/>
                  </a:lnTo>
                  <a:lnTo>
                    <a:pt x="9221" y="10838"/>
                  </a:lnTo>
                  <a:lnTo>
                    <a:pt x="11540" y="13157"/>
                  </a:lnTo>
                  <a:cubicBezTo>
                    <a:pt x="11836" y="13453"/>
                    <a:pt x="12202" y="13592"/>
                    <a:pt x="12551" y="13592"/>
                  </a:cubicBezTo>
                  <a:cubicBezTo>
                    <a:pt x="12987" y="13592"/>
                    <a:pt x="13353" y="13453"/>
                    <a:pt x="13649" y="13157"/>
                  </a:cubicBezTo>
                  <a:cubicBezTo>
                    <a:pt x="14224" y="12581"/>
                    <a:pt x="14224" y="11570"/>
                    <a:pt x="13649" y="10978"/>
                  </a:cubicBezTo>
                  <a:lnTo>
                    <a:pt x="11331" y="8659"/>
                  </a:lnTo>
                  <a:lnTo>
                    <a:pt x="10668" y="9391"/>
                  </a:lnTo>
                  <a:lnTo>
                    <a:pt x="9361" y="8084"/>
                  </a:lnTo>
                  <a:cubicBezTo>
                    <a:pt x="10895" y="6114"/>
                    <a:pt x="10738" y="3221"/>
                    <a:pt x="8925" y="1478"/>
                  </a:cubicBezTo>
                  <a:cubicBezTo>
                    <a:pt x="7984" y="493"/>
                    <a:pt x="6711" y="0"/>
                    <a:pt x="543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6"/>
            <p:cNvSpPr/>
            <p:nvPr/>
          </p:nvSpPr>
          <p:spPr>
            <a:xfrm>
              <a:off x="7703675" y="26592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092"/>
                    <a:pt x="1970" y="2388"/>
                    <a:pt x="1673" y="2388"/>
                  </a:cubicBezTo>
                  <a:cubicBezTo>
                    <a:pt x="1307" y="2388"/>
                    <a:pt x="1098" y="2092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5892" y="3487"/>
                  </a:lnTo>
                  <a:cubicBezTo>
                    <a:pt x="6101" y="3051"/>
                    <a:pt x="6467" y="2615"/>
                    <a:pt x="6833" y="2249"/>
                  </a:cubicBezTo>
                  <a:cubicBezTo>
                    <a:pt x="8001" y="1081"/>
                    <a:pt x="9517" y="436"/>
                    <a:pt x="11191" y="436"/>
                  </a:cubicBezTo>
                  <a:cubicBezTo>
                    <a:pt x="11766" y="436"/>
                    <a:pt x="12359" y="506"/>
                    <a:pt x="12934" y="645"/>
                  </a:cubicBez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6"/>
            <p:cNvSpPr/>
            <p:nvPr/>
          </p:nvSpPr>
          <p:spPr>
            <a:xfrm>
              <a:off x="7910650" y="2776925"/>
              <a:ext cx="116375" cy="87175"/>
            </a:xfrm>
            <a:custGeom>
              <a:avLst/>
              <a:gdLst/>
              <a:ahLst/>
              <a:cxnLst/>
              <a:rect l="l" t="t" r="r" b="b"/>
              <a:pathLst>
                <a:path w="4655" h="3487" extrusionOk="0">
                  <a:moveTo>
                    <a:pt x="872" y="1"/>
                  </a:moveTo>
                  <a:cubicBezTo>
                    <a:pt x="1" y="1029"/>
                    <a:pt x="1" y="2476"/>
                    <a:pt x="803" y="3487"/>
                  </a:cubicBezTo>
                  <a:lnTo>
                    <a:pt x="4655" y="3487"/>
                  </a:lnTo>
                  <a:lnTo>
                    <a:pt x="465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6"/>
            <p:cNvSpPr/>
            <p:nvPr/>
          </p:nvSpPr>
          <p:spPr>
            <a:xfrm>
              <a:off x="7703675" y="2776925"/>
              <a:ext cx="132925" cy="87175"/>
            </a:xfrm>
            <a:custGeom>
              <a:avLst/>
              <a:gdLst/>
              <a:ahLst/>
              <a:cxnLst/>
              <a:rect l="l" t="t" r="r" b="b"/>
              <a:pathLst>
                <a:path w="5317" h="3487" extrusionOk="0">
                  <a:moveTo>
                    <a:pt x="1673" y="1169"/>
                  </a:moveTo>
                  <a:cubicBezTo>
                    <a:pt x="2039" y="1169"/>
                    <a:pt x="2266" y="1465"/>
                    <a:pt x="2266" y="1744"/>
                  </a:cubicBezTo>
                  <a:cubicBezTo>
                    <a:pt x="2336" y="2110"/>
                    <a:pt x="1970" y="2406"/>
                    <a:pt x="1673" y="2406"/>
                  </a:cubicBezTo>
                  <a:cubicBezTo>
                    <a:pt x="1307" y="2406"/>
                    <a:pt x="1098" y="2110"/>
                    <a:pt x="1098" y="1744"/>
                  </a:cubicBezTo>
                  <a:cubicBezTo>
                    <a:pt x="1028" y="1465"/>
                    <a:pt x="1395" y="1169"/>
                    <a:pt x="1673" y="1169"/>
                  </a:cubicBezTo>
                  <a:close/>
                  <a:moveTo>
                    <a:pt x="0" y="1"/>
                  </a:moveTo>
                  <a:lnTo>
                    <a:pt x="0" y="3487"/>
                  </a:lnTo>
                  <a:lnTo>
                    <a:pt x="5317" y="3487"/>
                  </a:lnTo>
                  <a:cubicBezTo>
                    <a:pt x="5160" y="2981"/>
                    <a:pt x="5090" y="2406"/>
                    <a:pt x="5090" y="1831"/>
                  </a:cubicBezTo>
                  <a:cubicBezTo>
                    <a:pt x="5090" y="1238"/>
                    <a:pt x="5160" y="593"/>
                    <a:pt x="53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6"/>
            <p:cNvSpPr/>
            <p:nvPr/>
          </p:nvSpPr>
          <p:spPr>
            <a:xfrm>
              <a:off x="7703675" y="25411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110"/>
                    <a:pt x="1970" y="2388"/>
                    <a:pt x="1673" y="2388"/>
                  </a:cubicBezTo>
                  <a:cubicBezTo>
                    <a:pt x="1307" y="2388"/>
                    <a:pt x="1098" y="2110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12934" y="3487"/>
                  </a:ln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Picture 1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97750FB-13D5-49C8-82D1-52D54E431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781" y="0"/>
            <a:ext cx="1114244" cy="11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7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Jobs : Provide Interfaces</a:t>
            </a:r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 Different Interfaces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Website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Computer Desktop App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Phone App</a:t>
            </a:r>
            <a:endParaRPr/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0" y="0"/>
            <a:ext cx="2000250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Website</a:t>
            </a:r>
            <a:endParaRPr/>
          </a:p>
        </p:txBody>
      </p:sp>
      <p:sp>
        <p:nvSpPr>
          <p:cNvPr id="130" name="Google Shape;130;p2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Apache with PHP Backend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Benefits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Available to many devices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Available to many users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Drawbacks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Requires Web Server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Requires Window to be on computer network</a:t>
            </a:r>
            <a:endParaRPr/>
          </a:p>
        </p:txBody>
      </p:sp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0" y="0"/>
            <a:ext cx="2000250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Computer App</a:t>
            </a:r>
            <a:endParaRPr dirty="0"/>
          </a:p>
        </p:txBody>
      </p:sp>
      <p:sp>
        <p:nvSpPr>
          <p:cNvPr id="137" name="Google Shape;137;p2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Python3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Benefits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Ease of use with computer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Drawbacks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Has to use a desktop computer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Requires Window to be on computer network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Admin Console</a:t>
            </a:r>
            <a:endParaRPr/>
          </a:p>
        </p:txBody>
      </p:sp>
      <p:pic>
        <p:nvPicPr>
          <p:cNvPr id="138" name="Google Shape;1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0" y="0"/>
            <a:ext cx="2000250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Phone App</a:t>
            </a:r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Android app using Kotlin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Benefits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Widespread use of Android Phones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Configure Network Credentials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 Configuration needed to connect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Downsides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Physical Proximity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Must have Android Phone (can be remediated)</a:t>
            </a:r>
            <a:endParaRPr/>
          </a:p>
        </p:txBody>
      </p:sp>
      <p:pic>
        <p:nvPicPr>
          <p:cNvPr id="145" name="Google Shape;14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0" y="0"/>
            <a:ext cx="2000250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ctrTitle"/>
          </p:nvPr>
        </p:nvSpPr>
        <p:spPr>
          <a:xfrm flipH="1">
            <a:off x="3207124" y="2571750"/>
            <a:ext cx="5700859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Administrative Content</a:t>
            </a:r>
            <a:endParaRPr sz="4400" dirty="0"/>
          </a:p>
        </p:txBody>
      </p:sp>
      <p:cxnSp>
        <p:nvCxnSpPr>
          <p:cNvPr id="236" name="Google Shape;236;p39"/>
          <p:cNvCxnSpPr>
            <a:cxnSpLocks/>
          </p:cNvCxnSpPr>
          <p:nvPr/>
        </p:nvCxnSpPr>
        <p:spPr>
          <a:xfrm>
            <a:off x="7277622" y="4028400"/>
            <a:ext cx="1866403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7" name="Google Shape;237;p39"/>
          <p:cNvGrpSpPr/>
          <p:nvPr/>
        </p:nvGrpSpPr>
        <p:grpSpPr>
          <a:xfrm>
            <a:off x="8089940" y="561326"/>
            <a:ext cx="423413" cy="421569"/>
            <a:chOff x="7703675" y="2541175"/>
            <a:chExt cx="499425" cy="497250"/>
          </a:xfrm>
        </p:grpSpPr>
        <p:sp>
          <p:nvSpPr>
            <p:cNvPr id="238" name="Google Shape;238;p39"/>
            <p:cNvSpPr/>
            <p:nvPr/>
          </p:nvSpPr>
          <p:spPr>
            <a:xfrm>
              <a:off x="7847475" y="2698600"/>
              <a:ext cx="355625" cy="339825"/>
            </a:xfrm>
            <a:custGeom>
              <a:avLst/>
              <a:gdLst/>
              <a:ahLst/>
              <a:cxnLst/>
              <a:rect l="l" t="t" r="r" b="b"/>
              <a:pathLst>
                <a:path w="14225" h="13593" extrusionOk="0">
                  <a:moveTo>
                    <a:pt x="5439" y="1112"/>
                  </a:moveTo>
                  <a:cubicBezTo>
                    <a:pt x="6380" y="1112"/>
                    <a:pt x="7409" y="1547"/>
                    <a:pt x="8123" y="2262"/>
                  </a:cubicBezTo>
                  <a:cubicBezTo>
                    <a:pt x="9657" y="3726"/>
                    <a:pt x="9657" y="6184"/>
                    <a:pt x="8123" y="7648"/>
                  </a:cubicBezTo>
                  <a:cubicBezTo>
                    <a:pt x="7409" y="8363"/>
                    <a:pt x="6450" y="8799"/>
                    <a:pt x="5439" y="8799"/>
                  </a:cubicBezTo>
                  <a:cubicBezTo>
                    <a:pt x="4428" y="8799"/>
                    <a:pt x="3487" y="8363"/>
                    <a:pt x="2754" y="7648"/>
                  </a:cubicBezTo>
                  <a:cubicBezTo>
                    <a:pt x="1221" y="6184"/>
                    <a:pt x="1221" y="3726"/>
                    <a:pt x="2754" y="2262"/>
                  </a:cubicBezTo>
                  <a:cubicBezTo>
                    <a:pt x="3487" y="1547"/>
                    <a:pt x="4428" y="1112"/>
                    <a:pt x="5439" y="1112"/>
                  </a:cubicBezTo>
                  <a:close/>
                  <a:moveTo>
                    <a:pt x="5430" y="0"/>
                  </a:moveTo>
                  <a:cubicBezTo>
                    <a:pt x="4149" y="0"/>
                    <a:pt x="2859" y="493"/>
                    <a:pt x="1883" y="1478"/>
                  </a:cubicBezTo>
                  <a:cubicBezTo>
                    <a:pt x="0" y="3360"/>
                    <a:pt x="0" y="6550"/>
                    <a:pt x="1883" y="8520"/>
                  </a:cubicBezTo>
                  <a:cubicBezTo>
                    <a:pt x="2824" y="9461"/>
                    <a:pt x="4132" y="9967"/>
                    <a:pt x="5439" y="9967"/>
                  </a:cubicBezTo>
                  <a:cubicBezTo>
                    <a:pt x="6607" y="9967"/>
                    <a:pt x="7618" y="9601"/>
                    <a:pt x="8489" y="8886"/>
                  </a:cubicBezTo>
                  <a:lnTo>
                    <a:pt x="9797" y="10193"/>
                  </a:lnTo>
                  <a:lnTo>
                    <a:pt x="9221" y="10838"/>
                  </a:lnTo>
                  <a:lnTo>
                    <a:pt x="11540" y="13157"/>
                  </a:lnTo>
                  <a:cubicBezTo>
                    <a:pt x="11836" y="13453"/>
                    <a:pt x="12202" y="13592"/>
                    <a:pt x="12551" y="13592"/>
                  </a:cubicBezTo>
                  <a:cubicBezTo>
                    <a:pt x="12987" y="13592"/>
                    <a:pt x="13353" y="13453"/>
                    <a:pt x="13649" y="13157"/>
                  </a:cubicBezTo>
                  <a:cubicBezTo>
                    <a:pt x="14224" y="12581"/>
                    <a:pt x="14224" y="11570"/>
                    <a:pt x="13649" y="10978"/>
                  </a:cubicBezTo>
                  <a:lnTo>
                    <a:pt x="11331" y="8659"/>
                  </a:lnTo>
                  <a:lnTo>
                    <a:pt x="10668" y="9391"/>
                  </a:lnTo>
                  <a:lnTo>
                    <a:pt x="9361" y="8084"/>
                  </a:lnTo>
                  <a:cubicBezTo>
                    <a:pt x="10895" y="6114"/>
                    <a:pt x="10738" y="3221"/>
                    <a:pt x="8925" y="1478"/>
                  </a:cubicBezTo>
                  <a:cubicBezTo>
                    <a:pt x="7984" y="493"/>
                    <a:pt x="6711" y="0"/>
                    <a:pt x="543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9"/>
            <p:cNvSpPr/>
            <p:nvPr/>
          </p:nvSpPr>
          <p:spPr>
            <a:xfrm>
              <a:off x="7703675" y="26592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092"/>
                    <a:pt x="1970" y="2388"/>
                    <a:pt x="1673" y="2388"/>
                  </a:cubicBezTo>
                  <a:cubicBezTo>
                    <a:pt x="1307" y="2388"/>
                    <a:pt x="1098" y="2092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5892" y="3487"/>
                  </a:lnTo>
                  <a:cubicBezTo>
                    <a:pt x="6101" y="3051"/>
                    <a:pt x="6467" y="2615"/>
                    <a:pt x="6833" y="2249"/>
                  </a:cubicBezTo>
                  <a:cubicBezTo>
                    <a:pt x="8001" y="1081"/>
                    <a:pt x="9517" y="436"/>
                    <a:pt x="11191" y="436"/>
                  </a:cubicBezTo>
                  <a:cubicBezTo>
                    <a:pt x="11766" y="436"/>
                    <a:pt x="12359" y="506"/>
                    <a:pt x="12934" y="645"/>
                  </a:cubicBez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9"/>
            <p:cNvSpPr/>
            <p:nvPr/>
          </p:nvSpPr>
          <p:spPr>
            <a:xfrm>
              <a:off x="7910650" y="2776925"/>
              <a:ext cx="116375" cy="87175"/>
            </a:xfrm>
            <a:custGeom>
              <a:avLst/>
              <a:gdLst/>
              <a:ahLst/>
              <a:cxnLst/>
              <a:rect l="l" t="t" r="r" b="b"/>
              <a:pathLst>
                <a:path w="4655" h="3487" extrusionOk="0">
                  <a:moveTo>
                    <a:pt x="872" y="1"/>
                  </a:moveTo>
                  <a:cubicBezTo>
                    <a:pt x="1" y="1029"/>
                    <a:pt x="1" y="2476"/>
                    <a:pt x="803" y="3487"/>
                  </a:cubicBezTo>
                  <a:lnTo>
                    <a:pt x="4655" y="3487"/>
                  </a:lnTo>
                  <a:lnTo>
                    <a:pt x="465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9"/>
            <p:cNvSpPr/>
            <p:nvPr/>
          </p:nvSpPr>
          <p:spPr>
            <a:xfrm>
              <a:off x="7703675" y="2776925"/>
              <a:ext cx="132925" cy="87175"/>
            </a:xfrm>
            <a:custGeom>
              <a:avLst/>
              <a:gdLst/>
              <a:ahLst/>
              <a:cxnLst/>
              <a:rect l="l" t="t" r="r" b="b"/>
              <a:pathLst>
                <a:path w="5317" h="3487" extrusionOk="0">
                  <a:moveTo>
                    <a:pt x="1673" y="1169"/>
                  </a:moveTo>
                  <a:cubicBezTo>
                    <a:pt x="2039" y="1169"/>
                    <a:pt x="2266" y="1465"/>
                    <a:pt x="2266" y="1744"/>
                  </a:cubicBezTo>
                  <a:cubicBezTo>
                    <a:pt x="2336" y="2110"/>
                    <a:pt x="1970" y="2406"/>
                    <a:pt x="1673" y="2406"/>
                  </a:cubicBezTo>
                  <a:cubicBezTo>
                    <a:pt x="1307" y="2406"/>
                    <a:pt x="1098" y="2110"/>
                    <a:pt x="1098" y="1744"/>
                  </a:cubicBezTo>
                  <a:cubicBezTo>
                    <a:pt x="1028" y="1465"/>
                    <a:pt x="1395" y="1169"/>
                    <a:pt x="1673" y="1169"/>
                  </a:cubicBezTo>
                  <a:close/>
                  <a:moveTo>
                    <a:pt x="0" y="1"/>
                  </a:moveTo>
                  <a:lnTo>
                    <a:pt x="0" y="3487"/>
                  </a:lnTo>
                  <a:lnTo>
                    <a:pt x="5317" y="3487"/>
                  </a:lnTo>
                  <a:cubicBezTo>
                    <a:pt x="5160" y="2981"/>
                    <a:pt x="5090" y="2406"/>
                    <a:pt x="5090" y="1831"/>
                  </a:cubicBezTo>
                  <a:cubicBezTo>
                    <a:pt x="5090" y="1238"/>
                    <a:pt x="5160" y="593"/>
                    <a:pt x="53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9"/>
            <p:cNvSpPr/>
            <p:nvPr/>
          </p:nvSpPr>
          <p:spPr>
            <a:xfrm>
              <a:off x="7703675" y="25411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110"/>
                    <a:pt x="1970" y="2388"/>
                    <a:pt x="1673" y="2388"/>
                  </a:cubicBezTo>
                  <a:cubicBezTo>
                    <a:pt x="1307" y="2388"/>
                    <a:pt x="1098" y="2110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12934" y="3487"/>
                  </a:ln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" name="Google Shape;243;p39">
            <a:hlinkClick r:id="rId3" action="ppaction://hlinksldjump"/>
          </p:cNvPr>
          <p:cNvSpPr/>
          <p:nvPr/>
        </p:nvSpPr>
        <p:spPr>
          <a:xfrm>
            <a:off x="7991475" y="463300"/>
            <a:ext cx="620100" cy="617400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27E51F8-FFFA-42E5-855B-431C086FE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14244" cy="11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7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4"/>
          <p:cNvSpPr txBox="1">
            <a:spLocks noGrp="1"/>
          </p:cNvSpPr>
          <p:nvPr>
            <p:ph type="ctrTitle"/>
          </p:nvPr>
        </p:nvSpPr>
        <p:spPr>
          <a:xfrm>
            <a:off x="2038809" y="0"/>
            <a:ext cx="5214300" cy="6656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/>
              <a:t>Budget</a:t>
            </a:r>
            <a:endParaRPr sz="3500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800AEC6-10F1-4E12-9BBE-207D02D4D1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590957"/>
              </p:ext>
            </p:extLst>
          </p:nvPr>
        </p:nvGraphicFramePr>
        <p:xfrm>
          <a:off x="568140" y="728885"/>
          <a:ext cx="6945572" cy="35872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27142">
                  <a:extLst>
                    <a:ext uri="{9D8B030D-6E8A-4147-A177-3AD203B41FA5}">
                      <a16:colId xmlns:a16="http://schemas.microsoft.com/office/drawing/2014/main" val="657537179"/>
                    </a:ext>
                  </a:extLst>
                </a:gridCol>
                <a:gridCol w="1199759">
                  <a:extLst>
                    <a:ext uri="{9D8B030D-6E8A-4147-A177-3AD203B41FA5}">
                      <a16:colId xmlns:a16="http://schemas.microsoft.com/office/drawing/2014/main" val="402918947"/>
                    </a:ext>
                  </a:extLst>
                </a:gridCol>
                <a:gridCol w="1049431">
                  <a:extLst>
                    <a:ext uri="{9D8B030D-6E8A-4147-A177-3AD203B41FA5}">
                      <a16:colId xmlns:a16="http://schemas.microsoft.com/office/drawing/2014/main" val="2391428288"/>
                    </a:ext>
                  </a:extLst>
                </a:gridCol>
                <a:gridCol w="1334620">
                  <a:extLst>
                    <a:ext uri="{9D8B030D-6E8A-4147-A177-3AD203B41FA5}">
                      <a16:colId xmlns:a16="http://schemas.microsoft.com/office/drawing/2014/main" val="1245911793"/>
                    </a:ext>
                  </a:extLst>
                </a:gridCol>
                <a:gridCol w="1334620">
                  <a:extLst>
                    <a:ext uri="{9D8B030D-6E8A-4147-A177-3AD203B41FA5}">
                      <a16:colId xmlns:a16="http://schemas.microsoft.com/office/drawing/2014/main" val="1941873539"/>
                    </a:ext>
                  </a:extLst>
                </a:gridCol>
              </a:tblGrid>
              <a:tr h="254892">
                <a:tc>
                  <a:txBody>
                    <a:bodyPr/>
                    <a:lstStyle/>
                    <a:p>
                      <a:pPr algn="ctr"/>
                      <a:r>
                        <a:rPr lang="en-US" sz="700" b="1" i="0" u="none" strike="noStrike" cap="none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Initial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Quantity Used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/>
                        <a:t>Final Cost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426760"/>
                  </a:ext>
                </a:extLst>
              </a:tr>
              <a:tr h="181536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MCU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ESP32-WROOM32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3.80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395756"/>
                  </a:ext>
                </a:extLst>
              </a:tr>
              <a:tr h="268941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Components (Resistors, Capacitors, Schottky diode, inductors. Male pin header, jumpers etc.)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Multiple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15.76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527826"/>
                  </a:ext>
                </a:extLst>
              </a:tr>
              <a:tr h="189604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Relays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latin typeface="+mn-lt"/>
                        </a:rPr>
                        <a:t>AQZ205</a:t>
                      </a:r>
                      <a:endParaRPr lang="en-US" sz="9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57.10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988208"/>
                  </a:ext>
                </a:extLst>
              </a:tr>
              <a:tr h="206637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Light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1.50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1.50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755625"/>
                  </a:ext>
                </a:extLst>
              </a:tr>
              <a:tr h="194982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Temperature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900" dirty="0">
                          <a:latin typeface="+mn-lt"/>
                        </a:rPr>
                        <a:t>DS18B20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900" dirty="0">
                          <a:latin typeface="+mn-lt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900" dirty="0">
                          <a:latin typeface="+mn-lt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900" dirty="0">
                          <a:latin typeface="+mn-lt"/>
                        </a:rPr>
                        <a:t>5.99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519126"/>
                  </a:ext>
                </a:extLst>
              </a:tr>
              <a:tr h="212041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Blind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PDLC Film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129.67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25387"/>
                  </a:ext>
                </a:extLst>
              </a:tr>
              <a:tr h="194982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Transformer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Tamura 3FD-424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10.00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10.00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583791"/>
                  </a:ext>
                </a:extLst>
              </a:tr>
              <a:tr h="185121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Full Bridge Rectifier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MB8S-G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0.325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0.65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898850"/>
                  </a:ext>
                </a:extLst>
              </a:tr>
              <a:tr h="161813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Printed Circuit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2.70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36347"/>
                  </a:ext>
                </a:extLst>
              </a:tr>
              <a:tr h="18556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Voltage Regulator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LM2575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7.76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286817"/>
                  </a:ext>
                </a:extLst>
              </a:tr>
              <a:tr h="18556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PIR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MCM287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2.99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675747"/>
                  </a:ext>
                </a:extLst>
              </a:tr>
              <a:tr h="195878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Window Frame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9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+mn-lt"/>
                        </a:rPr>
                        <a:t>20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29270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+mn-lt"/>
                        </a:rPr>
                        <a:t>Total Cost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+mn-lt"/>
                        </a:rPr>
                        <a:t>&lt;$600</a:t>
                      </a:r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9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900" b="1" dirty="0">
                          <a:latin typeface="+mn-lt"/>
                        </a:rPr>
                        <a:t>$257.92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387500"/>
                  </a:ext>
                </a:extLst>
              </a:tr>
            </a:tbl>
          </a:graphicData>
        </a:graphic>
      </p:graphicFrame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A988C728-C17F-4D8E-B917-6DF68D8D9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4753" y="0"/>
            <a:ext cx="692272" cy="692272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4"/>
          <p:cNvSpPr txBox="1">
            <a:spLocks noGrp="1"/>
          </p:cNvSpPr>
          <p:nvPr>
            <p:ph type="ctrTitle"/>
          </p:nvPr>
        </p:nvSpPr>
        <p:spPr>
          <a:xfrm>
            <a:off x="1964850" y="19800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/>
              <a:t>Work Distribution</a:t>
            </a:r>
            <a:endParaRPr sz="3500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800AEC6-10F1-4E12-9BBE-207D02D4D1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115386"/>
              </p:ext>
            </p:extLst>
          </p:nvPr>
        </p:nvGraphicFramePr>
        <p:xfrm>
          <a:off x="1008530" y="1144200"/>
          <a:ext cx="7648013" cy="1715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9347">
                  <a:extLst>
                    <a:ext uri="{9D8B030D-6E8A-4147-A177-3AD203B41FA5}">
                      <a16:colId xmlns:a16="http://schemas.microsoft.com/office/drawing/2014/main" val="657537179"/>
                    </a:ext>
                  </a:extLst>
                </a:gridCol>
                <a:gridCol w="1566582">
                  <a:extLst>
                    <a:ext uri="{9D8B030D-6E8A-4147-A177-3AD203B41FA5}">
                      <a16:colId xmlns:a16="http://schemas.microsoft.com/office/drawing/2014/main" val="40291894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391428288"/>
                    </a:ext>
                  </a:extLst>
                </a:gridCol>
                <a:gridCol w="1277470">
                  <a:extLst>
                    <a:ext uri="{9D8B030D-6E8A-4147-A177-3AD203B41FA5}">
                      <a16:colId xmlns:a16="http://schemas.microsoft.com/office/drawing/2014/main" val="207416655"/>
                    </a:ext>
                  </a:extLst>
                </a:gridCol>
                <a:gridCol w="1933014">
                  <a:extLst>
                    <a:ext uri="{9D8B030D-6E8A-4147-A177-3AD203B41FA5}">
                      <a16:colId xmlns:a16="http://schemas.microsoft.com/office/drawing/2014/main" val="1941873539"/>
                    </a:ext>
                  </a:extLst>
                </a:gridCol>
              </a:tblGrid>
              <a:tr h="462724"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u="none" strike="noStrike" cap="none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Project Aspect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Power Delivery and Circuit 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PCB Design and 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Microcontroller Unit and Administrative Content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26760"/>
                  </a:ext>
                </a:extLst>
              </a:tr>
              <a:tr h="36142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Adedoyin Adepegba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Primary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1017684"/>
                  </a:ext>
                </a:extLst>
              </a:tr>
              <a:tr h="30928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Joshua Forrest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Primary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395756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Ryan Meinke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Primary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988208"/>
                  </a:ext>
                </a:extLst>
              </a:tr>
              <a:tr h="25549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Tien Tran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Primary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755625"/>
                  </a:ext>
                </a:extLst>
              </a:tr>
            </a:tbl>
          </a:graphicData>
        </a:graphic>
      </p:graphicFrame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7526DBF-B851-41CE-97C2-4D5812B60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2781" y="0"/>
            <a:ext cx="1114244" cy="11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2291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1CC8AD-EAFC-43C4-9DCC-E886A43B1A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Time Constraints</a:t>
            </a:r>
          </a:p>
          <a:p>
            <a:r>
              <a:rPr lang="en-US" sz="2400" dirty="0"/>
              <a:t>Student-funded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0C6878-7648-41F9-AFF6-125960A70E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500" dirty="0"/>
              <a:t>Challenges</a:t>
            </a:r>
            <a:r>
              <a:rPr lang="en-US" dirty="0"/>
              <a:t> </a:t>
            </a:r>
          </a:p>
        </p:txBody>
      </p:sp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12F32B2-24DE-4A40-B6A5-DC455BB76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781" y="0"/>
            <a:ext cx="1114244" cy="11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216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ctrTitle"/>
          </p:nvPr>
        </p:nvSpPr>
        <p:spPr>
          <a:xfrm flipH="1">
            <a:off x="3207124" y="2571750"/>
            <a:ext cx="5700859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Conclusion</a:t>
            </a:r>
            <a:endParaRPr sz="4400" dirty="0"/>
          </a:p>
        </p:txBody>
      </p:sp>
      <p:cxnSp>
        <p:nvCxnSpPr>
          <p:cNvPr id="236" name="Google Shape;236;p39"/>
          <p:cNvCxnSpPr>
            <a:cxnSpLocks/>
          </p:cNvCxnSpPr>
          <p:nvPr/>
        </p:nvCxnSpPr>
        <p:spPr>
          <a:xfrm>
            <a:off x="7277622" y="4028400"/>
            <a:ext cx="1866403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7" name="Google Shape;237;p39"/>
          <p:cNvGrpSpPr/>
          <p:nvPr/>
        </p:nvGrpSpPr>
        <p:grpSpPr>
          <a:xfrm>
            <a:off x="8089940" y="561326"/>
            <a:ext cx="423413" cy="421569"/>
            <a:chOff x="7703675" y="2541175"/>
            <a:chExt cx="499425" cy="497250"/>
          </a:xfrm>
        </p:grpSpPr>
        <p:sp>
          <p:nvSpPr>
            <p:cNvPr id="238" name="Google Shape;238;p39"/>
            <p:cNvSpPr/>
            <p:nvPr/>
          </p:nvSpPr>
          <p:spPr>
            <a:xfrm>
              <a:off x="7847475" y="2698600"/>
              <a:ext cx="355625" cy="339825"/>
            </a:xfrm>
            <a:custGeom>
              <a:avLst/>
              <a:gdLst/>
              <a:ahLst/>
              <a:cxnLst/>
              <a:rect l="l" t="t" r="r" b="b"/>
              <a:pathLst>
                <a:path w="14225" h="13593" extrusionOk="0">
                  <a:moveTo>
                    <a:pt x="5439" y="1112"/>
                  </a:moveTo>
                  <a:cubicBezTo>
                    <a:pt x="6380" y="1112"/>
                    <a:pt x="7409" y="1547"/>
                    <a:pt x="8123" y="2262"/>
                  </a:cubicBezTo>
                  <a:cubicBezTo>
                    <a:pt x="9657" y="3726"/>
                    <a:pt x="9657" y="6184"/>
                    <a:pt x="8123" y="7648"/>
                  </a:cubicBezTo>
                  <a:cubicBezTo>
                    <a:pt x="7409" y="8363"/>
                    <a:pt x="6450" y="8799"/>
                    <a:pt x="5439" y="8799"/>
                  </a:cubicBezTo>
                  <a:cubicBezTo>
                    <a:pt x="4428" y="8799"/>
                    <a:pt x="3487" y="8363"/>
                    <a:pt x="2754" y="7648"/>
                  </a:cubicBezTo>
                  <a:cubicBezTo>
                    <a:pt x="1221" y="6184"/>
                    <a:pt x="1221" y="3726"/>
                    <a:pt x="2754" y="2262"/>
                  </a:cubicBezTo>
                  <a:cubicBezTo>
                    <a:pt x="3487" y="1547"/>
                    <a:pt x="4428" y="1112"/>
                    <a:pt x="5439" y="1112"/>
                  </a:cubicBezTo>
                  <a:close/>
                  <a:moveTo>
                    <a:pt x="5430" y="0"/>
                  </a:moveTo>
                  <a:cubicBezTo>
                    <a:pt x="4149" y="0"/>
                    <a:pt x="2859" y="493"/>
                    <a:pt x="1883" y="1478"/>
                  </a:cubicBezTo>
                  <a:cubicBezTo>
                    <a:pt x="0" y="3360"/>
                    <a:pt x="0" y="6550"/>
                    <a:pt x="1883" y="8520"/>
                  </a:cubicBezTo>
                  <a:cubicBezTo>
                    <a:pt x="2824" y="9461"/>
                    <a:pt x="4132" y="9967"/>
                    <a:pt x="5439" y="9967"/>
                  </a:cubicBezTo>
                  <a:cubicBezTo>
                    <a:pt x="6607" y="9967"/>
                    <a:pt x="7618" y="9601"/>
                    <a:pt x="8489" y="8886"/>
                  </a:cubicBezTo>
                  <a:lnTo>
                    <a:pt x="9797" y="10193"/>
                  </a:lnTo>
                  <a:lnTo>
                    <a:pt x="9221" y="10838"/>
                  </a:lnTo>
                  <a:lnTo>
                    <a:pt x="11540" y="13157"/>
                  </a:lnTo>
                  <a:cubicBezTo>
                    <a:pt x="11836" y="13453"/>
                    <a:pt x="12202" y="13592"/>
                    <a:pt x="12551" y="13592"/>
                  </a:cubicBezTo>
                  <a:cubicBezTo>
                    <a:pt x="12987" y="13592"/>
                    <a:pt x="13353" y="13453"/>
                    <a:pt x="13649" y="13157"/>
                  </a:cubicBezTo>
                  <a:cubicBezTo>
                    <a:pt x="14224" y="12581"/>
                    <a:pt x="14224" y="11570"/>
                    <a:pt x="13649" y="10978"/>
                  </a:cubicBezTo>
                  <a:lnTo>
                    <a:pt x="11331" y="8659"/>
                  </a:lnTo>
                  <a:lnTo>
                    <a:pt x="10668" y="9391"/>
                  </a:lnTo>
                  <a:lnTo>
                    <a:pt x="9361" y="8084"/>
                  </a:lnTo>
                  <a:cubicBezTo>
                    <a:pt x="10895" y="6114"/>
                    <a:pt x="10738" y="3221"/>
                    <a:pt x="8925" y="1478"/>
                  </a:cubicBezTo>
                  <a:cubicBezTo>
                    <a:pt x="7984" y="493"/>
                    <a:pt x="6711" y="0"/>
                    <a:pt x="543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9"/>
            <p:cNvSpPr/>
            <p:nvPr/>
          </p:nvSpPr>
          <p:spPr>
            <a:xfrm>
              <a:off x="7703675" y="26592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092"/>
                    <a:pt x="1970" y="2388"/>
                    <a:pt x="1673" y="2388"/>
                  </a:cubicBezTo>
                  <a:cubicBezTo>
                    <a:pt x="1307" y="2388"/>
                    <a:pt x="1098" y="2092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5892" y="3487"/>
                  </a:lnTo>
                  <a:cubicBezTo>
                    <a:pt x="6101" y="3051"/>
                    <a:pt x="6467" y="2615"/>
                    <a:pt x="6833" y="2249"/>
                  </a:cubicBezTo>
                  <a:cubicBezTo>
                    <a:pt x="8001" y="1081"/>
                    <a:pt x="9517" y="436"/>
                    <a:pt x="11191" y="436"/>
                  </a:cubicBezTo>
                  <a:cubicBezTo>
                    <a:pt x="11766" y="436"/>
                    <a:pt x="12359" y="506"/>
                    <a:pt x="12934" y="645"/>
                  </a:cubicBez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9"/>
            <p:cNvSpPr/>
            <p:nvPr/>
          </p:nvSpPr>
          <p:spPr>
            <a:xfrm>
              <a:off x="7910650" y="2776925"/>
              <a:ext cx="116375" cy="87175"/>
            </a:xfrm>
            <a:custGeom>
              <a:avLst/>
              <a:gdLst/>
              <a:ahLst/>
              <a:cxnLst/>
              <a:rect l="l" t="t" r="r" b="b"/>
              <a:pathLst>
                <a:path w="4655" h="3487" extrusionOk="0">
                  <a:moveTo>
                    <a:pt x="872" y="1"/>
                  </a:moveTo>
                  <a:cubicBezTo>
                    <a:pt x="1" y="1029"/>
                    <a:pt x="1" y="2476"/>
                    <a:pt x="803" y="3487"/>
                  </a:cubicBezTo>
                  <a:lnTo>
                    <a:pt x="4655" y="3487"/>
                  </a:lnTo>
                  <a:lnTo>
                    <a:pt x="465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9"/>
            <p:cNvSpPr/>
            <p:nvPr/>
          </p:nvSpPr>
          <p:spPr>
            <a:xfrm>
              <a:off x="7703675" y="2776925"/>
              <a:ext cx="132925" cy="87175"/>
            </a:xfrm>
            <a:custGeom>
              <a:avLst/>
              <a:gdLst/>
              <a:ahLst/>
              <a:cxnLst/>
              <a:rect l="l" t="t" r="r" b="b"/>
              <a:pathLst>
                <a:path w="5317" h="3487" extrusionOk="0">
                  <a:moveTo>
                    <a:pt x="1673" y="1169"/>
                  </a:moveTo>
                  <a:cubicBezTo>
                    <a:pt x="2039" y="1169"/>
                    <a:pt x="2266" y="1465"/>
                    <a:pt x="2266" y="1744"/>
                  </a:cubicBezTo>
                  <a:cubicBezTo>
                    <a:pt x="2336" y="2110"/>
                    <a:pt x="1970" y="2406"/>
                    <a:pt x="1673" y="2406"/>
                  </a:cubicBezTo>
                  <a:cubicBezTo>
                    <a:pt x="1307" y="2406"/>
                    <a:pt x="1098" y="2110"/>
                    <a:pt x="1098" y="1744"/>
                  </a:cubicBezTo>
                  <a:cubicBezTo>
                    <a:pt x="1028" y="1465"/>
                    <a:pt x="1395" y="1169"/>
                    <a:pt x="1673" y="1169"/>
                  </a:cubicBezTo>
                  <a:close/>
                  <a:moveTo>
                    <a:pt x="0" y="1"/>
                  </a:moveTo>
                  <a:lnTo>
                    <a:pt x="0" y="3487"/>
                  </a:lnTo>
                  <a:lnTo>
                    <a:pt x="5317" y="3487"/>
                  </a:lnTo>
                  <a:cubicBezTo>
                    <a:pt x="5160" y="2981"/>
                    <a:pt x="5090" y="2406"/>
                    <a:pt x="5090" y="1831"/>
                  </a:cubicBezTo>
                  <a:cubicBezTo>
                    <a:pt x="5090" y="1238"/>
                    <a:pt x="5160" y="593"/>
                    <a:pt x="53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9"/>
            <p:cNvSpPr/>
            <p:nvPr/>
          </p:nvSpPr>
          <p:spPr>
            <a:xfrm>
              <a:off x="7703675" y="25411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110"/>
                    <a:pt x="1970" y="2388"/>
                    <a:pt x="1673" y="2388"/>
                  </a:cubicBezTo>
                  <a:cubicBezTo>
                    <a:pt x="1307" y="2388"/>
                    <a:pt x="1098" y="2110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12934" y="3487"/>
                  </a:ln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" name="Google Shape;243;p39">
            <a:hlinkClick r:id="rId3" action="ppaction://hlinksldjump"/>
          </p:cNvPr>
          <p:cNvSpPr/>
          <p:nvPr/>
        </p:nvSpPr>
        <p:spPr>
          <a:xfrm>
            <a:off x="7991475" y="463300"/>
            <a:ext cx="620100" cy="617400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4ADF8ED-255E-485C-94B0-DF5510AA5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14244" cy="11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3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6">
            <a:hlinkClick r:id="rId3" action="ppaction://hlinksldjump"/>
          </p:cNvPr>
          <p:cNvSpPr/>
          <p:nvPr/>
        </p:nvSpPr>
        <p:spPr>
          <a:xfrm>
            <a:off x="464321" y="277579"/>
            <a:ext cx="620100" cy="617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7979F4-184C-4012-A857-576F72BAD5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Marketing Specifications</a:t>
            </a:r>
          </a:p>
          <a:p>
            <a:pPr lvl="1"/>
            <a:r>
              <a:rPr lang="en-US" dirty="0"/>
              <a:t>High Safety</a:t>
            </a:r>
          </a:p>
          <a:p>
            <a:pPr lvl="1"/>
            <a:r>
              <a:rPr lang="en-US" dirty="0"/>
              <a:t>Low Cost</a:t>
            </a:r>
          </a:p>
          <a:p>
            <a:pPr lvl="1"/>
            <a:r>
              <a:rPr lang="en-US" dirty="0"/>
              <a:t>High Reliability</a:t>
            </a:r>
          </a:p>
          <a:p>
            <a:pPr lvl="1"/>
            <a:r>
              <a:rPr lang="en-US" dirty="0"/>
              <a:t>Ease of Use</a:t>
            </a:r>
          </a:p>
          <a:p>
            <a:pPr lvl="1"/>
            <a:r>
              <a:rPr lang="en-US" dirty="0"/>
              <a:t>High and efficient performance</a:t>
            </a:r>
          </a:p>
          <a:p>
            <a:pPr lvl="1"/>
            <a:r>
              <a:rPr lang="en-US" dirty="0"/>
              <a:t>Low Power Consumption</a:t>
            </a:r>
          </a:p>
        </p:txBody>
      </p:sp>
      <p:sp>
        <p:nvSpPr>
          <p:cNvPr id="191" name="Google Shape;191;p36"/>
          <p:cNvSpPr txBox="1">
            <a:spLocks noGrp="1"/>
          </p:cNvSpPr>
          <p:nvPr>
            <p:ph type="ctrTitle"/>
          </p:nvPr>
        </p:nvSpPr>
        <p:spPr>
          <a:xfrm>
            <a:off x="1440415" y="277579"/>
            <a:ext cx="6616363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Requirement Specifications</a:t>
            </a:r>
            <a:endParaRPr sz="4400" dirty="0"/>
          </a:p>
        </p:txBody>
      </p:sp>
      <p:cxnSp>
        <p:nvCxnSpPr>
          <p:cNvPr id="194" name="Google Shape;194;p36"/>
          <p:cNvCxnSpPr/>
          <p:nvPr/>
        </p:nvCxnSpPr>
        <p:spPr>
          <a:xfrm>
            <a:off x="0" y="4028275"/>
            <a:ext cx="15615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95" name="Google Shape;195;p36"/>
          <p:cNvGrpSpPr/>
          <p:nvPr/>
        </p:nvGrpSpPr>
        <p:grpSpPr>
          <a:xfrm>
            <a:off x="562786" y="375605"/>
            <a:ext cx="423413" cy="421569"/>
            <a:chOff x="7703675" y="2541175"/>
            <a:chExt cx="499425" cy="497250"/>
          </a:xfrm>
        </p:grpSpPr>
        <p:sp>
          <p:nvSpPr>
            <p:cNvPr id="196" name="Google Shape;196;p36"/>
            <p:cNvSpPr/>
            <p:nvPr/>
          </p:nvSpPr>
          <p:spPr>
            <a:xfrm>
              <a:off x="7847475" y="2698600"/>
              <a:ext cx="355625" cy="339825"/>
            </a:xfrm>
            <a:custGeom>
              <a:avLst/>
              <a:gdLst/>
              <a:ahLst/>
              <a:cxnLst/>
              <a:rect l="l" t="t" r="r" b="b"/>
              <a:pathLst>
                <a:path w="14225" h="13593" extrusionOk="0">
                  <a:moveTo>
                    <a:pt x="5439" y="1112"/>
                  </a:moveTo>
                  <a:cubicBezTo>
                    <a:pt x="6380" y="1112"/>
                    <a:pt x="7409" y="1547"/>
                    <a:pt x="8123" y="2262"/>
                  </a:cubicBezTo>
                  <a:cubicBezTo>
                    <a:pt x="9657" y="3726"/>
                    <a:pt x="9657" y="6184"/>
                    <a:pt x="8123" y="7648"/>
                  </a:cubicBezTo>
                  <a:cubicBezTo>
                    <a:pt x="7409" y="8363"/>
                    <a:pt x="6450" y="8799"/>
                    <a:pt x="5439" y="8799"/>
                  </a:cubicBezTo>
                  <a:cubicBezTo>
                    <a:pt x="4428" y="8799"/>
                    <a:pt x="3487" y="8363"/>
                    <a:pt x="2754" y="7648"/>
                  </a:cubicBezTo>
                  <a:cubicBezTo>
                    <a:pt x="1221" y="6184"/>
                    <a:pt x="1221" y="3726"/>
                    <a:pt x="2754" y="2262"/>
                  </a:cubicBezTo>
                  <a:cubicBezTo>
                    <a:pt x="3487" y="1547"/>
                    <a:pt x="4428" y="1112"/>
                    <a:pt x="5439" y="1112"/>
                  </a:cubicBezTo>
                  <a:close/>
                  <a:moveTo>
                    <a:pt x="5430" y="0"/>
                  </a:moveTo>
                  <a:cubicBezTo>
                    <a:pt x="4149" y="0"/>
                    <a:pt x="2859" y="493"/>
                    <a:pt x="1883" y="1478"/>
                  </a:cubicBezTo>
                  <a:cubicBezTo>
                    <a:pt x="0" y="3360"/>
                    <a:pt x="0" y="6550"/>
                    <a:pt x="1883" y="8520"/>
                  </a:cubicBezTo>
                  <a:cubicBezTo>
                    <a:pt x="2824" y="9461"/>
                    <a:pt x="4132" y="9967"/>
                    <a:pt x="5439" y="9967"/>
                  </a:cubicBezTo>
                  <a:cubicBezTo>
                    <a:pt x="6607" y="9967"/>
                    <a:pt x="7618" y="9601"/>
                    <a:pt x="8489" y="8886"/>
                  </a:cubicBezTo>
                  <a:lnTo>
                    <a:pt x="9797" y="10193"/>
                  </a:lnTo>
                  <a:lnTo>
                    <a:pt x="9221" y="10838"/>
                  </a:lnTo>
                  <a:lnTo>
                    <a:pt x="11540" y="13157"/>
                  </a:lnTo>
                  <a:cubicBezTo>
                    <a:pt x="11836" y="13453"/>
                    <a:pt x="12202" y="13592"/>
                    <a:pt x="12551" y="13592"/>
                  </a:cubicBezTo>
                  <a:cubicBezTo>
                    <a:pt x="12987" y="13592"/>
                    <a:pt x="13353" y="13453"/>
                    <a:pt x="13649" y="13157"/>
                  </a:cubicBezTo>
                  <a:cubicBezTo>
                    <a:pt x="14224" y="12581"/>
                    <a:pt x="14224" y="11570"/>
                    <a:pt x="13649" y="10978"/>
                  </a:cubicBezTo>
                  <a:lnTo>
                    <a:pt x="11331" y="8659"/>
                  </a:lnTo>
                  <a:lnTo>
                    <a:pt x="10668" y="9391"/>
                  </a:lnTo>
                  <a:lnTo>
                    <a:pt x="9361" y="8084"/>
                  </a:lnTo>
                  <a:cubicBezTo>
                    <a:pt x="10895" y="6114"/>
                    <a:pt x="10738" y="3221"/>
                    <a:pt x="8925" y="1478"/>
                  </a:cubicBezTo>
                  <a:cubicBezTo>
                    <a:pt x="7984" y="493"/>
                    <a:pt x="6711" y="0"/>
                    <a:pt x="543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6"/>
            <p:cNvSpPr/>
            <p:nvPr/>
          </p:nvSpPr>
          <p:spPr>
            <a:xfrm>
              <a:off x="7703675" y="26592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092"/>
                    <a:pt x="1970" y="2388"/>
                    <a:pt x="1673" y="2388"/>
                  </a:cubicBezTo>
                  <a:cubicBezTo>
                    <a:pt x="1307" y="2388"/>
                    <a:pt x="1098" y="2092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5892" y="3487"/>
                  </a:lnTo>
                  <a:cubicBezTo>
                    <a:pt x="6101" y="3051"/>
                    <a:pt x="6467" y="2615"/>
                    <a:pt x="6833" y="2249"/>
                  </a:cubicBezTo>
                  <a:cubicBezTo>
                    <a:pt x="8001" y="1081"/>
                    <a:pt x="9517" y="436"/>
                    <a:pt x="11191" y="436"/>
                  </a:cubicBezTo>
                  <a:cubicBezTo>
                    <a:pt x="11766" y="436"/>
                    <a:pt x="12359" y="506"/>
                    <a:pt x="12934" y="645"/>
                  </a:cubicBez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6"/>
            <p:cNvSpPr/>
            <p:nvPr/>
          </p:nvSpPr>
          <p:spPr>
            <a:xfrm>
              <a:off x="7910650" y="2776925"/>
              <a:ext cx="116375" cy="87175"/>
            </a:xfrm>
            <a:custGeom>
              <a:avLst/>
              <a:gdLst/>
              <a:ahLst/>
              <a:cxnLst/>
              <a:rect l="l" t="t" r="r" b="b"/>
              <a:pathLst>
                <a:path w="4655" h="3487" extrusionOk="0">
                  <a:moveTo>
                    <a:pt x="872" y="1"/>
                  </a:moveTo>
                  <a:cubicBezTo>
                    <a:pt x="1" y="1029"/>
                    <a:pt x="1" y="2476"/>
                    <a:pt x="803" y="3487"/>
                  </a:cubicBezTo>
                  <a:lnTo>
                    <a:pt x="4655" y="3487"/>
                  </a:lnTo>
                  <a:lnTo>
                    <a:pt x="465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6"/>
            <p:cNvSpPr/>
            <p:nvPr/>
          </p:nvSpPr>
          <p:spPr>
            <a:xfrm>
              <a:off x="7703675" y="2776925"/>
              <a:ext cx="132925" cy="87175"/>
            </a:xfrm>
            <a:custGeom>
              <a:avLst/>
              <a:gdLst/>
              <a:ahLst/>
              <a:cxnLst/>
              <a:rect l="l" t="t" r="r" b="b"/>
              <a:pathLst>
                <a:path w="5317" h="3487" extrusionOk="0">
                  <a:moveTo>
                    <a:pt x="1673" y="1169"/>
                  </a:moveTo>
                  <a:cubicBezTo>
                    <a:pt x="2039" y="1169"/>
                    <a:pt x="2266" y="1465"/>
                    <a:pt x="2266" y="1744"/>
                  </a:cubicBezTo>
                  <a:cubicBezTo>
                    <a:pt x="2336" y="2110"/>
                    <a:pt x="1970" y="2406"/>
                    <a:pt x="1673" y="2406"/>
                  </a:cubicBezTo>
                  <a:cubicBezTo>
                    <a:pt x="1307" y="2406"/>
                    <a:pt x="1098" y="2110"/>
                    <a:pt x="1098" y="1744"/>
                  </a:cubicBezTo>
                  <a:cubicBezTo>
                    <a:pt x="1028" y="1465"/>
                    <a:pt x="1395" y="1169"/>
                    <a:pt x="1673" y="1169"/>
                  </a:cubicBezTo>
                  <a:close/>
                  <a:moveTo>
                    <a:pt x="0" y="1"/>
                  </a:moveTo>
                  <a:lnTo>
                    <a:pt x="0" y="3487"/>
                  </a:lnTo>
                  <a:lnTo>
                    <a:pt x="5317" y="3487"/>
                  </a:lnTo>
                  <a:cubicBezTo>
                    <a:pt x="5160" y="2981"/>
                    <a:pt x="5090" y="2406"/>
                    <a:pt x="5090" y="1831"/>
                  </a:cubicBezTo>
                  <a:cubicBezTo>
                    <a:pt x="5090" y="1238"/>
                    <a:pt x="5160" y="593"/>
                    <a:pt x="531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6"/>
            <p:cNvSpPr/>
            <p:nvPr/>
          </p:nvSpPr>
          <p:spPr>
            <a:xfrm>
              <a:off x="7703675" y="2541175"/>
              <a:ext cx="323350" cy="87175"/>
            </a:xfrm>
            <a:custGeom>
              <a:avLst/>
              <a:gdLst/>
              <a:ahLst/>
              <a:cxnLst/>
              <a:rect l="l" t="t" r="r" b="b"/>
              <a:pathLst>
                <a:path w="12934" h="3487" extrusionOk="0">
                  <a:moveTo>
                    <a:pt x="1673" y="1151"/>
                  </a:moveTo>
                  <a:cubicBezTo>
                    <a:pt x="2039" y="1151"/>
                    <a:pt x="2266" y="1447"/>
                    <a:pt x="2266" y="1813"/>
                  </a:cubicBezTo>
                  <a:cubicBezTo>
                    <a:pt x="2336" y="2110"/>
                    <a:pt x="1970" y="2388"/>
                    <a:pt x="1673" y="2388"/>
                  </a:cubicBezTo>
                  <a:cubicBezTo>
                    <a:pt x="1307" y="2388"/>
                    <a:pt x="1098" y="2110"/>
                    <a:pt x="1098" y="1813"/>
                  </a:cubicBezTo>
                  <a:cubicBezTo>
                    <a:pt x="1028" y="1447"/>
                    <a:pt x="1395" y="1151"/>
                    <a:pt x="1673" y="1151"/>
                  </a:cubicBezTo>
                  <a:close/>
                  <a:moveTo>
                    <a:pt x="0" y="0"/>
                  </a:moveTo>
                  <a:lnTo>
                    <a:pt x="0" y="3487"/>
                  </a:lnTo>
                  <a:lnTo>
                    <a:pt x="12934" y="3487"/>
                  </a:lnTo>
                  <a:lnTo>
                    <a:pt x="1293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Picture 1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F51E55B-6E41-44F3-A347-C5D6A6BEC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781" y="0"/>
            <a:ext cx="1114244" cy="11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1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B834EE-4045-48BC-A9F9-FF28659CF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425" y="118568"/>
            <a:ext cx="7179149" cy="946200"/>
          </a:xfrm>
        </p:spPr>
        <p:txBody>
          <a:bodyPr/>
          <a:lstStyle/>
          <a:p>
            <a:r>
              <a:rPr lang="en-US" sz="3600" dirty="0"/>
              <a:t>Research – Existing Projects and Products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7EFB5F1-8175-4F53-8A66-D79989587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9" y="1346947"/>
            <a:ext cx="4460501" cy="327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C72ED12-FECC-4363-ACE0-323030CFE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04" y="1346947"/>
            <a:ext cx="4210050" cy="327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687C16-2899-4CDE-902A-65E8F37EABDE}"/>
              </a:ext>
            </a:extLst>
          </p:cNvPr>
          <p:cNvSpPr txBox="1"/>
          <p:nvPr/>
        </p:nvSpPr>
        <p:spPr>
          <a:xfrm>
            <a:off x="1183342" y="4646357"/>
            <a:ext cx="2608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Dream Glass (Smart Blinds)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BB5076-F48B-4B46-BE3C-FAD286385C0D}"/>
              </a:ext>
            </a:extLst>
          </p:cNvPr>
          <p:cNvSpPr txBox="1"/>
          <p:nvPr/>
        </p:nvSpPr>
        <p:spPr>
          <a:xfrm>
            <a:off x="5711639" y="4608073"/>
            <a:ext cx="2692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Sunshade (SD Project 2019)</a:t>
            </a:r>
          </a:p>
        </p:txBody>
      </p:sp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A3EE7BBD-7B35-477C-899C-A7DDF0653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2781" y="0"/>
            <a:ext cx="1114244" cy="111424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B834EE-4045-48BC-A9F9-FF28659CF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425" y="118568"/>
            <a:ext cx="7179149" cy="946200"/>
          </a:xfrm>
        </p:spPr>
        <p:txBody>
          <a:bodyPr/>
          <a:lstStyle/>
          <a:p>
            <a:r>
              <a:rPr lang="en-US" sz="3600" dirty="0"/>
              <a:t>Overall Project Design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AD26347-6D8E-4D84-B95B-AF8633AA5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12" y="847164"/>
            <a:ext cx="7920317" cy="429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0226D8B-3432-49FA-9C03-65A729A73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781" y="0"/>
            <a:ext cx="1114244" cy="11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31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7" name="Google Shape;207;p37"/>
          <p:cNvCxnSpPr>
            <a:cxnSpLocks/>
          </p:cNvCxnSpPr>
          <p:nvPr/>
        </p:nvCxnSpPr>
        <p:spPr>
          <a:xfrm>
            <a:off x="4070959" y="1107758"/>
            <a:ext cx="5073041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Google Shape;233;p39">
            <a:extLst>
              <a:ext uri="{FF2B5EF4-FFF2-40B4-BE49-F238E27FC236}">
                <a16:creationId xmlns:a16="http://schemas.microsoft.com/office/drawing/2014/main" id="{63401680-DC92-4010-B643-3D3FA58D366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3827277" y="7"/>
            <a:ext cx="5195700" cy="11077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Microcontroller Unit Comparison Table</a:t>
            </a:r>
            <a:endParaRPr sz="4400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C6ACAB2A-9C3F-4B54-9A8D-5DFFEFEB7428}"/>
              </a:ext>
            </a:extLst>
          </p:cNvPr>
          <p:cNvGraphicFramePr>
            <a:graphicFrameLocks noGrp="1"/>
          </p:cNvGraphicFramePr>
          <p:nvPr/>
        </p:nvGraphicFramePr>
        <p:xfrm>
          <a:off x="574862" y="1404286"/>
          <a:ext cx="7994276" cy="30176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24636">
                  <a:extLst>
                    <a:ext uri="{9D8B030D-6E8A-4147-A177-3AD203B41FA5}">
                      <a16:colId xmlns:a16="http://schemas.microsoft.com/office/drawing/2014/main" val="2754768604"/>
                    </a:ext>
                  </a:extLst>
                </a:gridCol>
                <a:gridCol w="1872502">
                  <a:extLst>
                    <a:ext uri="{9D8B030D-6E8A-4147-A177-3AD203B41FA5}">
                      <a16:colId xmlns:a16="http://schemas.microsoft.com/office/drawing/2014/main" val="2192431839"/>
                    </a:ext>
                  </a:extLst>
                </a:gridCol>
                <a:gridCol w="1998569">
                  <a:extLst>
                    <a:ext uri="{9D8B030D-6E8A-4147-A177-3AD203B41FA5}">
                      <a16:colId xmlns:a16="http://schemas.microsoft.com/office/drawing/2014/main" val="4251742004"/>
                    </a:ext>
                  </a:extLst>
                </a:gridCol>
                <a:gridCol w="1998569">
                  <a:extLst>
                    <a:ext uri="{9D8B030D-6E8A-4147-A177-3AD203B41FA5}">
                      <a16:colId xmlns:a16="http://schemas.microsoft.com/office/drawing/2014/main" val="1236082220"/>
                    </a:ext>
                  </a:extLst>
                </a:gridCol>
              </a:tblGrid>
              <a:tr h="323662"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MICROCONTROLLER 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ESP32-WROOM32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PIC16f877A-I/P 1243J SA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MSP430G2452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3716063"/>
                  </a:ext>
                </a:extLst>
              </a:tr>
              <a:tr h="2958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Processor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Dual-core processor</a:t>
                      </a: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1-core processor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1-core processor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0138862"/>
                  </a:ext>
                </a:extLst>
              </a:tr>
              <a:tr h="2487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Architecture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32-bit RISC</a:t>
                      </a: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8-bit RISC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8-bit RISC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00762593"/>
                  </a:ext>
                </a:extLst>
              </a:tr>
              <a:tr h="2823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Clock Frequency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240MHz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20MHz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12kHz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7509993"/>
                  </a:ext>
                </a:extLst>
              </a:tr>
              <a:tr h="231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Flash Memory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4K</a:t>
                      </a: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8K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2622053"/>
                  </a:ext>
                </a:extLst>
              </a:tr>
              <a:tr h="231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Operating Voltage/Power Supply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3.0V – 3.6V</a:t>
                      </a: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2.0V – 5.5V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1.8V – 3.6V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5588917"/>
                  </a:ext>
                </a:extLst>
              </a:tr>
              <a:tr h="231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Operating Current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80mA</a:t>
                      </a: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250mA – 300mA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220uA at 1MHz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3731570"/>
                  </a:ext>
                </a:extLst>
              </a:tr>
              <a:tr h="231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I/O Pins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General Purpose I/O Pins</a:t>
                      </a: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I/O Ports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capacitive-touch enabled I/O Ports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42071378"/>
                  </a:ext>
                </a:extLst>
              </a:tr>
              <a:tr h="231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Built-in Modules/Peripherals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2.4GHz Wi-Fi, Bluetooth BLE, SPI, DAC, I2C, Temperature Sensor, ADC, UART, USB</a:t>
                      </a: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PWM, ADC, USART, I2C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ADC, Serial Onboarding Programming, USI supporting SPI and I2C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72158229"/>
                  </a:ext>
                </a:extLst>
              </a:tr>
              <a:tr h="231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Integrated Development Environment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Arduino</a:t>
                      </a: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Circuit Wizard Software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Energia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45196230"/>
                  </a:ext>
                </a:extLst>
              </a:tr>
            </a:tbl>
          </a:graphicData>
        </a:graphic>
      </p:graphicFrame>
      <p:pic>
        <p:nvPicPr>
          <p:cNvPr id="6" name="Picture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A5FF0936-655B-4EA9-9A32-CF2D7028D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86"/>
            <a:ext cx="1114244" cy="11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6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B834EE-4045-48BC-A9F9-FF28659CF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425" y="118568"/>
            <a:ext cx="7179149" cy="946200"/>
          </a:xfrm>
        </p:spPr>
        <p:txBody>
          <a:bodyPr/>
          <a:lstStyle/>
          <a:p>
            <a:r>
              <a:rPr lang="en-US" sz="3600" dirty="0"/>
              <a:t>ESP32-WROOM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687C16-2899-4CDE-902A-65E8F37EABDE}"/>
              </a:ext>
            </a:extLst>
          </p:cNvPr>
          <p:cNvSpPr txBox="1"/>
          <p:nvPr/>
        </p:nvSpPr>
        <p:spPr>
          <a:xfrm>
            <a:off x="856550" y="3529853"/>
            <a:ext cx="2608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ESP32-WROOM Chip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BB5076-F48B-4B46-BE3C-FAD286385C0D}"/>
              </a:ext>
            </a:extLst>
          </p:cNvPr>
          <p:cNvSpPr txBox="1"/>
          <p:nvPr/>
        </p:nvSpPr>
        <p:spPr>
          <a:xfrm>
            <a:off x="4158504" y="4717155"/>
            <a:ext cx="4756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TTGO-Koala with ESP32-WROOM and 4K Flash memory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1FBBF92-68C9-44CC-BB74-A5BF66631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3" y="1064768"/>
            <a:ext cx="3490911" cy="246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C01A973-DAB0-400C-996A-1D8F52689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7"/>
          <a:stretch/>
        </p:blipFill>
        <p:spPr bwMode="auto">
          <a:xfrm>
            <a:off x="4287651" y="861018"/>
            <a:ext cx="4562475" cy="385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122315A-8389-4FEB-ADF5-32EAB930A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2781" y="0"/>
            <a:ext cx="1114244" cy="11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952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Tech Newsletter XL by Slidesgo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</TotalTime>
  <Words>1078</Words>
  <Application>Microsoft Office PowerPoint</Application>
  <PresentationFormat>On-screen Show (16:9)</PresentationFormat>
  <Paragraphs>423</Paragraphs>
  <Slides>48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Exo 2</vt:lpstr>
      <vt:lpstr>Fira Sans Extra Condensed</vt:lpstr>
      <vt:lpstr>Nunito</vt:lpstr>
      <vt:lpstr>Roboto Condensed</vt:lpstr>
      <vt:lpstr>Tech Newsletter XL by Slidesgo</vt:lpstr>
      <vt:lpstr>Electric Blind</vt:lpstr>
      <vt:lpstr>Project Idea</vt:lpstr>
      <vt:lpstr>Project Description</vt:lpstr>
      <vt:lpstr>Requirement Specifications</vt:lpstr>
      <vt:lpstr>Requirement Specifications</vt:lpstr>
      <vt:lpstr>Research – Existing Projects and Products</vt:lpstr>
      <vt:lpstr>Overall Project Design</vt:lpstr>
      <vt:lpstr>Microcontroller Unit Comparison Table</vt:lpstr>
      <vt:lpstr>ESP32-WROOM</vt:lpstr>
      <vt:lpstr>Hardware</vt:lpstr>
      <vt:lpstr>Proximity Sensing Technologies </vt:lpstr>
      <vt:lpstr>PowerPoint Presentation</vt:lpstr>
      <vt:lpstr>Different Modes for Photoelectric Proximity Sensing Technology</vt:lpstr>
      <vt:lpstr>PIR Sensor Selections</vt:lpstr>
      <vt:lpstr>Voltage Regulator</vt:lpstr>
      <vt:lpstr>PowerPoint Presentation</vt:lpstr>
      <vt:lpstr>Voltage Regulator Selections</vt:lpstr>
      <vt:lpstr>Transformer Selection</vt:lpstr>
      <vt:lpstr>Tamura 3FD-424</vt:lpstr>
      <vt:lpstr>Power Delivery</vt:lpstr>
      <vt:lpstr>Schematic</vt:lpstr>
      <vt:lpstr>Power Delivery</vt:lpstr>
      <vt:lpstr>PCB Design  &amp; Testing </vt:lpstr>
      <vt:lpstr>PCB Progression</vt:lpstr>
      <vt:lpstr>PowerPoint Presentation</vt:lpstr>
      <vt:lpstr>Testing</vt:lpstr>
      <vt:lpstr>Energy Savings</vt:lpstr>
      <vt:lpstr>Department of energy recommendations</vt:lpstr>
      <vt:lpstr>       Potential Uses</vt:lpstr>
      <vt:lpstr>Implementation in Residential/Corporate Spaces</vt:lpstr>
      <vt:lpstr>Software</vt:lpstr>
      <vt:lpstr>Arduino</vt:lpstr>
      <vt:lpstr>Software Jobs</vt:lpstr>
      <vt:lpstr>Software Job : Control Window State</vt:lpstr>
      <vt:lpstr>Software Job : Interpret Inputs</vt:lpstr>
      <vt:lpstr>Sensors</vt:lpstr>
      <vt:lpstr>Sensor Threshold</vt:lpstr>
      <vt:lpstr>Custom protocol Advantages</vt:lpstr>
      <vt:lpstr>Custom protocol</vt:lpstr>
      <vt:lpstr>Software Jobs : Provide Interfaces</vt:lpstr>
      <vt:lpstr>Website</vt:lpstr>
      <vt:lpstr>Computer App</vt:lpstr>
      <vt:lpstr>Phone App</vt:lpstr>
      <vt:lpstr>Administrative Content</vt:lpstr>
      <vt:lpstr>Budget</vt:lpstr>
      <vt:lpstr>Work Distribution</vt:lpstr>
      <vt:lpstr>Challenges 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Hardware</dc:title>
  <dc:creator>Tien Tran</dc:creator>
  <cp:lastModifiedBy>Adedoyin Adepegba</cp:lastModifiedBy>
  <cp:revision>54</cp:revision>
  <dcterms:modified xsi:type="dcterms:W3CDTF">2021-07-25T13:35:52Z</dcterms:modified>
</cp:coreProperties>
</file>